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fntdata" ContentType="application/x-fontdata"/>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8"/>
  </p:notesMasterIdLst>
  <p:handoutMasterIdLst>
    <p:handoutMasterId r:id="rId29"/>
  </p:handoutMasterIdLst>
  <p:sldIdLst>
    <p:sldId id="278" r:id="rId2"/>
    <p:sldId id="256" r:id="rId3"/>
    <p:sldId id="257" r:id="rId4"/>
    <p:sldId id="258" r:id="rId5"/>
    <p:sldId id="259" r:id="rId6"/>
    <p:sldId id="260" r:id="rId7"/>
    <p:sldId id="261" r:id="rId8"/>
    <p:sldId id="263" r:id="rId9"/>
    <p:sldId id="265" r:id="rId10"/>
    <p:sldId id="266" r:id="rId11"/>
    <p:sldId id="267" r:id="rId12"/>
    <p:sldId id="268" r:id="rId13"/>
    <p:sldId id="269" r:id="rId14"/>
    <p:sldId id="270" r:id="rId15"/>
    <p:sldId id="275" r:id="rId16"/>
    <p:sldId id="274" r:id="rId17"/>
    <p:sldId id="264" r:id="rId18"/>
    <p:sldId id="286" r:id="rId19"/>
    <p:sldId id="284" r:id="rId20"/>
    <p:sldId id="277" r:id="rId21"/>
    <p:sldId id="279" r:id="rId22"/>
    <p:sldId id="285" r:id="rId23"/>
    <p:sldId id="280" r:id="rId24"/>
    <p:sldId id="281" r:id="rId25"/>
    <p:sldId id="283" r:id="rId26"/>
    <p:sldId id="287" r:id="rId27"/>
  </p:sldIdLst>
  <p:sldSz cx="9144000" cy="6858000" type="screen4x3"/>
  <p:notesSz cx="6797675" cy="9928225"/>
  <p:embeddedFontLst>
    <p:embeddedFont>
      <p:font typeface="Calibri" panose="020F0502020204030204" pitchFamily="34" charset="0"/>
      <p:regular r:id="rId30"/>
      <p:bold r:id="rId31"/>
      <p:italic r:id="rId32"/>
      <p:boldItalic r:id="rId33"/>
    </p:embeddedFont>
    <p:embeddedFont>
      <p:font typeface="Cambria" panose="02040503050406030204" pitchFamily="18" charset="0"/>
      <p:regular r:id="rId34"/>
      <p:bold r:id="rId35"/>
      <p:italic r:id="rId36"/>
      <p:boldItalic r:id="rId37"/>
    </p:embeddedFont>
  </p:embeddedFont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974">
          <p15:clr>
            <a:srgbClr val="A4A3A4"/>
          </p15:clr>
        </p15:guide>
        <p15:guide id="2" pos="748">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FFFF99"/>
    <a:srgbClr val="B51F2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75" d="100"/>
          <a:sy n="75" d="100"/>
        </p:scale>
        <p:origin x="1416" y="60"/>
      </p:cViewPr>
      <p:guideLst>
        <p:guide orient="horz" pos="3974"/>
        <p:guide pos="748"/>
      </p:guideLst>
    </p:cSldViewPr>
  </p:slideViewPr>
  <p:notesTextViewPr>
    <p:cViewPr>
      <p:scale>
        <a:sx n="1" d="1"/>
        <a:sy n="1" d="1"/>
      </p:scale>
      <p:origin x="0" y="0"/>
    </p:cViewPr>
  </p:notesTextViewPr>
  <p:sorterViewPr>
    <p:cViewPr>
      <p:scale>
        <a:sx n="100" d="100"/>
        <a:sy n="100" d="100"/>
      </p:scale>
      <p:origin x="0" y="-834"/>
    </p:cViewPr>
  </p:sorterViewPr>
  <p:notesViewPr>
    <p:cSldViewPr>
      <p:cViewPr varScale="1">
        <p:scale>
          <a:sx n="76" d="100"/>
          <a:sy n="76" d="100"/>
        </p:scale>
        <p:origin x="4104" y="114"/>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072020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FB6BE1FF-4967-4AEE-94F6-2B16B44620A7}" type="datetimeFigureOut">
              <a:rPr lang="de-DE" smtClean="0"/>
              <a:t>06.05.2024</a:t>
            </a:fld>
            <a:endParaRPr lang="de-DE"/>
          </a:p>
        </p:txBody>
      </p:sp>
      <p:sp>
        <p:nvSpPr>
          <p:cNvPr id="4" name="Folienbildplatzhalt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3C3DED2E-BF2E-47BE-95A2-9A35D1BF981B}" type="slidenum">
              <a:rPr lang="de-DE" smtClean="0"/>
              <a:t>‹Nr.›</a:t>
            </a:fld>
            <a:endParaRPr lang="de-DE"/>
          </a:p>
        </p:txBody>
      </p:sp>
    </p:spTree>
    <p:extLst>
      <p:ext uri="{BB962C8B-B14F-4D97-AF65-F5344CB8AC3E}">
        <p14:creationId xmlns:p14="http://schemas.microsoft.com/office/powerpoint/2010/main" val="245003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3C3DED2E-BF2E-47BE-95A2-9A35D1BF981B}" type="slidenum">
              <a:rPr lang="de-DE" smtClean="0"/>
              <a:t>2</a:t>
            </a:fld>
            <a:endParaRPr lang="de-DE"/>
          </a:p>
        </p:txBody>
      </p:sp>
    </p:spTree>
    <p:extLst>
      <p:ext uri="{BB962C8B-B14F-4D97-AF65-F5344CB8AC3E}">
        <p14:creationId xmlns:p14="http://schemas.microsoft.com/office/powerpoint/2010/main" val="194772510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8" name="Rechteck 7"/>
          <p:cNvSpPr/>
          <p:nvPr userDrawn="1"/>
        </p:nvSpPr>
        <p:spPr>
          <a:xfrm>
            <a:off x="0" y="6219969"/>
            <a:ext cx="5436000" cy="72008"/>
          </a:xfrm>
          <a:prstGeom prst="rec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pic>
        <p:nvPicPr>
          <p:cNvPr id="2" name="Grafik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5135"/>
            <a:ext cx="9144000" cy="1282593"/>
          </a:xfrm>
          <a:prstGeom prst="rect">
            <a:avLst/>
          </a:prstGeom>
        </p:spPr>
      </p:pic>
    </p:spTree>
    <p:extLst>
      <p:ext uri="{BB962C8B-B14F-4D97-AF65-F5344CB8AC3E}">
        <p14:creationId xmlns:p14="http://schemas.microsoft.com/office/powerpoint/2010/main" val="3434359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a:t>Titelmasterformat durch Klicken bearbeiten</a:t>
            </a:r>
            <a:endParaRPr lang="de-AT"/>
          </a:p>
        </p:txBody>
      </p:sp>
      <p:sp>
        <p:nvSpPr>
          <p:cNvPr id="3" name="Inhaltsplatzhalter 2"/>
          <p:cNvSpPr>
            <a:spLocks noGrp="1"/>
          </p:cNvSpPr>
          <p:nvPr>
            <p:ph idx="1"/>
          </p:nvPr>
        </p:nvSpPr>
        <p:spPr>
          <a:xfrm>
            <a:off x="457200" y="1600200"/>
            <a:ext cx="8229600" cy="4525963"/>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p:cNvSpPr>
            <a:spLocks noGrp="1"/>
          </p:cNvSpPr>
          <p:nvPr>
            <p:ph type="dt" sz="half" idx="10"/>
          </p:nvPr>
        </p:nvSpPr>
        <p:spPr/>
        <p:txBody>
          <a:bodyPr/>
          <a:lstStyle/>
          <a:p>
            <a:fld id="{1AB83EF5-2842-48BB-AA89-A583B199C3E4}" type="datetimeFigureOut">
              <a:rPr lang="de-AT" smtClean="0"/>
              <a:t>06.05.2024</a:t>
            </a:fld>
            <a:endParaRPr lang="de-AT"/>
          </a:p>
        </p:txBody>
      </p:sp>
      <p:sp>
        <p:nvSpPr>
          <p:cNvPr id="5" name="Fußzeilenplatzhalter 4"/>
          <p:cNvSpPr>
            <a:spLocks noGrp="1"/>
          </p:cNvSpPr>
          <p:nvPr>
            <p:ph type="ftr" sz="quarter" idx="11"/>
          </p:nvPr>
        </p:nvSpPr>
        <p:spPr/>
        <p:txBody>
          <a:bodyPr/>
          <a:lstStyle/>
          <a:p>
            <a:endParaRPr lang="de-AT"/>
          </a:p>
        </p:txBody>
      </p:sp>
      <p:sp>
        <p:nvSpPr>
          <p:cNvPr id="6" name="Foliennummernplatzhalter 5"/>
          <p:cNvSpPr>
            <a:spLocks noGrp="1"/>
          </p:cNvSpPr>
          <p:nvPr>
            <p:ph type="sldNum" sz="quarter" idx="12"/>
          </p:nvPr>
        </p:nvSpPr>
        <p:spPr/>
        <p:txBody>
          <a:bodyPr/>
          <a:lstStyle/>
          <a:p>
            <a:fld id="{2245AC22-BC81-401B-8831-2C38FE48415A}" type="slidenum">
              <a:rPr lang="de-AT" smtClean="0"/>
              <a:t>‹Nr.›</a:t>
            </a:fld>
            <a:endParaRPr lang="de-AT"/>
          </a:p>
        </p:txBody>
      </p:sp>
    </p:spTree>
    <p:extLst>
      <p:ext uri="{BB962C8B-B14F-4D97-AF65-F5344CB8AC3E}">
        <p14:creationId xmlns:p14="http://schemas.microsoft.com/office/powerpoint/2010/main" val="906447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de-DE"/>
              <a:t>Titelmasterformat durch Klicken bearbeiten</a:t>
            </a:r>
            <a:endParaRPr lang="de-AT"/>
          </a:p>
        </p:txBody>
      </p:sp>
      <p:sp>
        <p:nvSpPr>
          <p:cNvPr id="3" name="Textplatzhalt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Textmasterformat bearbeiten</a:t>
            </a:r>
          </a:p>
        </p:txBody>
      </p:sp>
      <p:sp>
        <p:nvSpPr>
          <p:cNvPr id="4" name="Datumsplatzhalter 3"/>
          <p:cNvSpPr>
            <a:spLocks noGrp="1"/>
          </p:cNvSpPr>
          <p:nvPr>
            <p:ph type="dt" sz="half" idx="10"/>
          </p:nvPr>
        </p:nvSpPr>
        <p:spPr/>
        <p:txBody>
          <a:bodyPr/>
          <a:lstStyle/>
          <a:p>
            <a:fld id="{1AB83EF5-2842-48BB-AA89-A583B199C3E4}" type="datetimeFigureOut">
              <a:rPr lang="de-AT" smtClean="0"/>
              <a:t>06.05.2024</a:t>
            </a:fld>
            <a:endParaRPr lang="de-AT"/>
          </a:p>
        </p:txBody>
      </p:sp>
      <p:sp>
        <p:nvSpPr>
          <p:cNvPr id="5" name="Fußzeilenplatzhalter 4"/>
          <p:cNvSpPr>
            <a:spLocks noGrp="1"/>
          </p:cNvSpPr>
          <p:nvPr>
            <p:ph type="ftr" sz="quarter" idx="11"/>
          </p:nvPr>
        </p:nvSpPr>
        <p:spPr/>
        <p:txBody>
          <a:bodyPr/>
          <a:lstStyle/>
          <a:p>
            <a:endParaRPr lang="de-AT"/>
          </a:p>
        </p:txBody>
      </p:sp>
      <p:sp>
        <p:nvSpPr>
          <p:cNvPr id="6" name="Foliennummernplatzhalter 5"/>
          <p:cNvSpPr>
            <a:spLocks noGrp="1"/>
          </p:cNvSpPr>
          <p:nvPr>
            <p:ph type="sldNum" sz="quarter" idx="12"/>
          </p:nvPr>
        </p:nvSpPr>
        <p:spPr/>
        <p:txBody>
          <a:bodyPr/>
          <a:lstStyle/>
          <a:p>
            <a:fld id="{2245AC22-BC81-401B-8831-2C38FE48415A}" type="slidenum">
              <a:rPr lang="de-AT" smtClean="0"/>
              <a:t>‹Nr.›</a:t>
            </a:fld>
            <a:endParaRPr lang="de-AT"/>
          </a:p>
        </p:txBody>
      </p:sp>
    </p:spTree>
    <p:extLst>
      <p:ext uri="{BB962C8B-B14F-4D97-AF65-F5344CB8AC3E}">
        <p14:creationId xmlns:p14="http://schemas.microsoft.com/office/powerpoint/2010/main" val="41470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a:t>Titelmasterformat durch Klicken bearbeiten</a:t>
            </a:r>
            <a:endParaRPr lang="de-AT"/>
          </a:p>
        </p:txBody>
      </p:sp>
      <p:sp>
        <p:nvSpPr>
          <p:cNvPr id="3" name="Inhaltsplatzhalt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Datumsplatzhalter 4"/>
          <p:cNvSpPr>
            <a:spLocks noGrp="1"/>
          </p:cNvSpPr>
          <p:nvPr>
            <p:ph type="dt" sz="half" idx="10"/>
          </p:nvPr>
        </p:nvSpPr>
        <p:spPr/>
        <p:txBody>
          <a:bodyPr/>
          <a:lstStyle/>
          <a:p>
            <a:fld id="{1AB83EF5-2842-48BB-AA89-A583B199C3E4}" type="datetimeFigureOut">
              <a:rPr lang="de-AT" smtClean="0"/>
              <a:t>06.05.2024</a:t>
            </a:fld>
            <a:endParaRPr lang="de-AT"/>
          </a:p>
        </p:txBody>
      </p:sp>
      <p:sp>
        <p:nvSpPr>
          <p:cNvPr id="6" name="Fußzeilenplatzhalter 5"/>
          <p:cNvSpPr>
            <a:spLocks noGrp="1"/>
          </p:cNvSpPr>
          <p:nvPr>
            <p:ph type="ftr" sz="quarter" idx="11"/>
          </p:nvPr>
        </p:nvSpPr>
        <p:spPr/>
        <p:txBody>
          <a:bodyPr/>
          <a:lstStyle/>
          <a:p>
            <a:endParaRPr lang="de-AT"/>
          </a:p>
        </p:txBody>
      </p:sp>
      <p:sp>
        <p:nvSpPr>
          <p:cNvPr id="7" name="Foliennummernplatzhalter 6"/>
          <p:cNvSpPr>
            <a:spLocks noGrp="1"/>
          </p:cNvSpPr>
          <p:nvPr>
            <p:ph type="sldNum" sz="quarter" idx="12"/>
          </p:nvPr>
        </p:nvSpPr>
        <p:spPr/>
        <p:txBody>
          <a:bodyPr/>
          <a:lstStyle/>
          <a:p>
            <a:fld id="{2245AC22-BC81-401B-8831-2C38FE48415A}" type="slidenum">
              <a:rPr lang="de-AT" smtClean="0"/>
              <a:t>‹Nr.›</a:t>
            </a:fld>
            <a:endParaRPr lang="de-AT"/>
          </a:p>
        </p:txBody>
      </p:sp>
    </p:spTree>
    <p:extLst>
      <p:ext uri="{BB962C8B-B14F-4D97-AF65-F5344CB8AC3E}">
        <p14:creationId xmlns:p14="http://schemas.microsoft.com/office/powerpoint/2010/main" val="15340306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lvl1pPr>
              <a:defRPr/>
            </a:lvl1pPr>
          </a:lstStyle>
          <a:p>
            <a:r>
              <a:rPr lang="de-DE"/>
              <a:t>Titelmasterformat durch Klicken bearbeiten</a:t>
            </a:r>
            <a:endParaRPr lang="de-AT"/>
          </a:p>
        </p:txBody>
      </p:sp>
      <p:sp>
        <p:nvSpPr>
          <p:cNvPr id="3" name="Textplatzhalt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4" name="Inhaltsplatzhalt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6" name="Inhaltsplatzhalt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7" name="Datumsplatzhalter 6"/>
          <p:cNvSpPr>
            <a:spLocks noGrp="1"/>
          </p:cNvSpPr>
          <p:nvPr>
            <p:ph type="dt" sz="half" idx="10"/>
          </p:nvPr>
        </p:nvSpPr>
        <p:spPr/>
        <p:txBody>
          <a:bodyPr/>
          <a:lstStyle/>
          <a:p>
            <a:fld id="{1AB83EF5-2842-48BB-AA89-A583B199C3E4}" type="datetimeFigureOut">
              <a:rPr lang="de-AT" smtClean="0"/>
              <a:t>06.05.2024</a:t>
            </a:fld>
            <a:endParaRPr lang="de-AT"/>
          </a:p>
        </p:txBody>
      </p:sp>
      <p:sp>
        <p:nvSpPr>
          <p:cNvPr id="8" name="Fußzeilenplatzhalter 7"/>
          <p:cNvSpPr>
            <a:spLocks noGrp="1"/>
          </p:cNvSpPr>
          <p:nvPr>
            <p:ph type="ftr" sz="quarter" idx="11"/>
          </p:nvPr>
        </p:nvSpPr>
        <p:spPr/>
        <p:txBody>
          <a:bodyPr/>
          <a:lstStyle/>
          <a:p>
            <a:endParaRPr lang="de-AT"/>
          </a:p>
        </p:txBody>
      </p:sp>
      <p:sp>
        <p:nvSpPr>
          <p:cNvPr id="9" name="Foliennummernplatzhalter 8"/>
          <p:cNvSpPr>
            <a:spLocks noGrp="1"/>
          </p:cNvSpPr>
          <p:nvPr>
            <p:ph type="sldNum" sz="quarter" idx="12"/>
          </p:nvPr>
        </p:nvSpPr>
        <p:spPr/>
        <p:txBody>
          <a:bodyPr/>
          <a:lstStyle/>
          <a:p>
            <a:fld id="{2245AC22-BC81-401B-8831-2C38FE48415A}" type="slidenum">
              <a:rPr lang="de-AT" smtClean="0"/>
              <a:t>‹Nr.›</a:t>
            </a:fld>
            <a:endParaRPr lang="de-AT"/>
          </a:p>
        </p:txBody>
      </p:sp>
    </p:spTree>
    <p:extLst>
      <p:ext uri="{BB962C8B-B14F-4D97-AF65-F5344CB8AC3E}">
        <p14:creationId xmlns:p14="http://schemas.microsoft.com/office/powerpoint/2010/main" val="406400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a:t>Titelmasterformat durch Klicken bearbeiten</a:t>
            </a:r>
            <a:endParaRPr lang="de-AT"/>
          </a:p>
        </p:txBody>
      </p:sp>
      <p:sp>
        <p:nvSpPr>
          <p:cNvPr id="3" name="Datumsplatzhalter 2"/>
          <p:cNvSpPr>
            <a:spLocks noGrp="1"/>
          </p:cNvSpPr>
          <p:nvPr>
            <p:ph type="dt" sz="half" idx="10"/>
          </p:nvPr>
        </p:nvSpPr>
        <p:spPr/>
        <p:txBody>
          <a:bodyPr/>
          <a:lstStyle/>
          <a:p>
            <a:fld id="{1AB83EF5-2842-48BB-AA89-A583B199C3E4}" type="datetimeFigureOut">
              <a:rPr lang="de-AT" smtClean="0"/>
              <a:t>06.05.2024</a:t>
            </a:fld>
            <a:endParaRPr lang="de-AT"/>
          </a:p>
        </p:txBody>
      </p:sp>
      <p:sp>
        <p:nvSpPr>
          <p:cNvPr id="4" name="Fußzeilenplatzhalter 3"/>
          <p:cNvSpPr>
            <a:spLocks noGrp="1"/>
          </p:cNvSpPr>
          <p:nvPr>
            <p:ph type="ftr" sz="quarter" idx="11"/>
          </p:nvPr>
        </p:nvSpPr>
        <p:spPr/>
        <p:txBody>
          <a:bodyPr/>
          <a:lstStyle/>
          <a:p>
            <a:endParaRPr lang="de-AT"/>
          </a:p>
        </p:txBody>
      </p:sp>
      <p:sp>
        <p:nvSpPr>
          <p:cNvPr id="5" name="Foliennummernplatzhalter 4"/>
          <p:cNvSpPr>
            <a:spLocks noGrp="1"/>
          </p:cNvSpPr>
          <p:nvPr>
            <p:ph type="sldNum" sz="quarter" idx="12"/>
          </p:nvPr>
        </p:nvSpPr>
        <p:spPr/>
        <p:txBody>
          <a:bodyPr/>
          <a:lstStyle/>
          <a:p>
            <a:fld id="{2245AC22-BC81-401B-8831-2C38FE48415A}" type="slidenum">
              <a:rPr lang="de-AT" smtClean="0"/>
              <a:t>‹Nr.›</a:t>
            </a:fld>
            <a:endParaRPr lang="de-AT"/>
          </a:p>
        </p:txBody>
      </p:sp>
    </p:spTree>
    <p:extLst>
      <p:ext uri="{BB962C8B-B14F-4D97-AF65-F5344CB8AC3E}">
        <p14:creationId xmlns:p14="http://schemas.microsoft.com/office/powerpoint/2010/main" val="1584990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1AB83EF5-2842-48BB-AA89-A583B199C3E4}" type="datetimeFigureOut">
              <a:rPr lang="de-AT" smtClean="0"/>
              <a:t>06.05.2024</a:t>
            </a:fld>
            <a:endParaRPr lang="de-AT"/>
          </a:p>
        </p:txBody>
      </p:sp>
      <p:sp>
        <p:nvSpPr>
          <p:cNvPr id="3" name="Fußzeilenplatzhalter 2"/>
          <p:cNvSpPr>
            <a:spLocks noGrp="1"/>
          </p:cNvSpPr>
          <p:nvPr>
            <p:ph type="ftr" sz="quarter" idx="11"/>
          </p:nvPr>
        </p:nvSpPr>
        <p:spPr/>
        <p:txBody>
          <a:bodyPr/>
          <a:lstStyle/>
          <a:p>
            <a:endParaRPr lang="de-AT"/>
          </a:p>
        </p:txBody>
      </p:sp>
      <p:sp>
        <p:nvSpPr>
          <p:cNvPr id="4" name="Foliennummernplatzhalter 3"/>
          <p:cNvSpPr>
            <a:spLocks noGrp="1"/>
          </p:cNvSpPr>
          <p:nvPr>
            <p:ph type="sldNum" sz="quarter" idx="12"/>
          </p:nvPr>
        </p:nvSpPr>
        <p:spPr/>
        <p:txBody>
          <a:bodyPr/>
          <a:lstStyle/>
          <a:p>
            <a:fld id="{2245AC22-BC81-401B-8831-2C38FE48415A}" type="slidenum">
              <a:rPr lang="de-AT" smtClean="0"/>
              <a:t>‹Nr.›</a:t>
            </a:fld>
            <a:endParaRPr lang="de-AT"/>
          </a:p>
        </p:txBody>
      </p:sp>
    </p:spTree>
    <p:extLst>
      <p:ext uri="{BB962C8B-B14F-4D97-AF65-F5344CB8AC3E}">
        <p14:creationId xmlns:p14="http://schemas.microsoft.com/office/powerpoint/2010/main" val="18411072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a:prstGeom prst="rect">
            <a:avLst/>
          </a:prstGeom>
        </p:spPr>
        <p:txBody>
          <a:bodyPr anchor="b"/>
          <a:lstStyle>
            <a:lvl1pPr algn="l">
              <a:defRPr sz="2000" b="1"/>
            </a:lvl1pPr>
          </a:lstStyle>
          <a:p>
            <a:r>
              <a:rPr lang="de-DE"/>
              <a:t>Titelmasterformat durch Klicken bearbeiten</a:t>
            </a:r>
            <a:endParaRPr lang="de-AT"/>
          </a:p>
        </p:txBody>
      </p:sp>
      <p:sp>
        <p:nvSpPr>
          <p:cNvPr id="3" name="Inhaltsplatzhalt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5" name="Datumsplatzhalter 4"/>
          <p:cNvSpPr>
            <a:spLocks noGrp="1"/>
          </p:cNvSpPr>
          <p:nvPr>
            <p:ph type="dt" sz="half" idx="10"/>
          </p:nvPr>
        </p:nvSpPr>
        <p:spPr/>
        <p:txBody>
          <a:bodyPr/>
          <a:lstStyle/>
          <a:p>
            <a:fld id="{1AB83EF5-2842-48BB-AA89-A583B199C3E4}" type="datetimeFigureOut">
              <a:rPr lang="de-AT" smtClean="0"/>
              <a:t>06.05.2024</a:t>
            </a:fld>
            <a:endParaRPr lang="de-AT"/>
          </a:p>
        </p:txBody>
      </p:sp>
      <p:sp>
        <p:nvSpPr>
          <p:cNvPr id="6" name="Fußzeilenplatzhalter 5"/>
          <p:cNvSpPr>
            <a:spLocks noGrp="1"/>
          </p:cNvSpPr>
          <p:nvPr>
            <p:ph type="ftr" sz="quarter" idx="11"/>
          </p:nvPr>
        </p:nvSpPr>
        <p:spPr/>
        <p:txBody>
          <a:bodyPr/>
          <a:lstStyle/>
          <a:p>
            <a:endParaRPr lang="de-AT"/>
          </a:p>
        </p:txBody>
      </p:sp>
      <p:sp>
        <p:nvSpPr>
          <p:cNvPr id="7" name="Foliennummernplatzhalter 6"/>
          <p:cNvSpPr>
            <a:spLocks noGrp="1"/>
          </p:cNvSpPr>
          <p:nvPr>
            <p:ph type="sldNum" sz="quarter" idx="12"/>
          </p:nvPr>
        </p:nvSpPr>
        <p:spPr/>
        <p:txBody>
          <a:bodyPr/>
          <a:lstStyle/>
          <a:p>
            <a:fld id="{2245AC22-BC81-401B-8831-2C38FE48415A}" type="slidenum">
              <a:rPr lang="de-AT" smtClean="0"/>
              <a:t>‹Nr.›</a:t>
            </a:fld>
            <a:endParaRPr lang="de-AT"/>
          </a:p>
        </p:txBody>
      </p:sp>
    </p:spTree>
    <p:extLst>
      <p:ext uri="{BB962C8B-B14F-4D97-AF65-F5344CB8AC3E}">
        <p14:creationId xmlns:p14="http://schemas.microsoft.com/office/powerpoint/2010/main" val="2575796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a:prstGeom prst="rect">
            <a:avLst/>
          </a:prstGeom>
        </p:spPr>
        <p:txBody>
          <a:bodyPr anchor="b"/>
          <a:lstStyle>
            <a:lvl1pPr algn="l">
              <a:defRPr sz="2000" b="1"/>
            </a:lvl1pPr>
          </a:lstStyle>
          <a:p>
            <a:r>
              <a:rPr lang="de-DE"/>
              <a:t>Titelmasterformat durch Klicken bearbeiten</a:t>
            </a:r>
            <a:endParaRPr lang="de-AT"/>
          </a:p>
        </p:txBody>
      </p:sp>
      <p:sp>
        <p:nvSpPr>
          <p:cNvPr id="3" name="Bildplatzhalt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5" name="Datumsplatzhalter 4"/>
          <p:cNvSpPr>
            <a:spLocks noGrp="1"/>
          </p:cNvSpPr>
          <p:nvPr>
            <p:ph type="dt" sz="half" idx="10"/>
          </p:nvPr>
        </p:nvSpPr>
        <p:spPr/>
        <p:txBody>
          <a:bodyPr/>
          <a:lstStyle/>
          <a:p>
            <a:fld id="{1AB83EF5-2842-48BB-AA89-A583B199C3E4}" type="datetimeFigureOut">
              <a:rPr lang="de-AT" smtClean="0"/>
              <a:t>06.05.2024</a:t>
            </a:fld>
            <a:endParaRPr lang="de-AT"/>
          </a:p>
        </p:txBody>
      </p:sp>
      <p:sp>
        <p:nvSpPr>
          <p:cNvPr id="6" name="Fußzeilenplatzhalter 5"/>
          <p:cNvSpPr>
            <a:spLocks noGrp="1"/>
          </p:cNvSpPr>
          <p:nvPr>
            <p:ph type="ftr" sz="quarter" idx="11"/>
          </p:nvPr>
        </p:nvSpPr>
        <p:spPr/>
        <p:txBody>
          <a:bodyPr/>
          <a:lstStyle/>
          <a:p>
            <a:endParaRPr lang="de-AT"/>
          </a:p>
        </p:txBody>
      </p:sp>
      <p:sp>
        <p:nvSpPr>
          <p:cNvPr id="7" name="Foliennummernplatzhalter 6"/>
          <p:cNvSpPr>
            <a:spLocks noGrp="1"/>
          </p:cNvSpPr>
          <p:nvPr>
            <p:ph type="sldNum" sz="quarter" idx="12"/>
          </p:nvPr>
        </p:nvSpPr>
        <p:spPr/>
        <p:txBody>
          <a:bodyPr/>
          <a:lstStyle/>
          <a:p>
            <a:fld id="{2245AC22-BC81-401B-8831-2C38FE48415A}" type="slidenum">
              <a:rPr lang="de-AT" smtClean="0"/>
              <a:t>‹Nr.›</a:t>
            </a:fld>
            <a:endParaRPr lang="de-AT"/>
          </a:p>
        </p:txBody>
      </p:sp>
    </p:spTree>
    <p:extLst>
      <p:ext uri="{BB962C8B-B14F-4D97-AF65-F5344CB8AC3E}">
        <p14:creationId xmlns:p14="http://schemas.microsoft.com/office/powerpoint/2010/main" val="1476956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a:t>Titelmasterformat durch Klicken bearbeiten</a:t>
            </a:r>
            <a:endParaRPr lang="de-AT"/>
          </a:p>
        </p:txBody>
      </p:sp>
      <p:sp>
        <p:nvSpPr>
          <p:cNvPr id="3" name="Vertikaler Textplatzhalter 2"/>
          <p:cNvSpPr>
            <a:spLocks noGrp="1"/>
          </p:cNvSpPr>
          <p:nvPr>
            <p:ph type="body" orient="vert" idx="1"/>
          </p:nvPr>
        </p:nvSpPr>
        <p:spPr>
          <a:xfrm>
            <a:off x="457200" y="1600200"/>
            <a:ext cx="8229600" cy="4525963"/>
          </a:xfrm>
          <a:prstGeom prst="rect">
            <a:avLst/>
          </a:prstGeo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p:cNvSpPr>
            <a:spLocks noGrp="1"/>
          </p:cNvSpPr>
          <p:nvPr>
            <p:ph type="dt" sz="half" idx="10"/>
          </p:nvPr>
        </p:nvSpPr>
        <p:spPr/>
        <p:txBody>
          <a:bodyPr/>
          <a:lstStyle/>
          <a:p>
            <a:fld id="{1AB83EF5-2842-48BB-AA89-A583B199C3E4}" type="datetimeFigureOut">
              <a:rPr lang="de-AT" smtClean="0"/>
              <a:t>06.05.2024</a:t>
            </a:fld>
            <a:endParaRPr lang="de-AT"/>
          </a:p>
        </p:txBody>
      </p:sp>
      <p:sp>
        <p:nvSpPr>
          <p:cNvPr id="5" name="Fußzeilenplatzhalter 4"/>
          <p:cNvSpPr>
            <a:spLocks noGrp="1"/>
          </p:cNvSpPr>
          <p:nvPr>
            <p:ph type="ftr" sz="quarter" idx="11"/>
          </p:nvPr>
        </p:nvSpPr>
        <p:spPr/>
        <p:txBody>
          <a:bodyPr/>
          <a:lstStyle/>
          <a:p>
            <a:endParaRPr lang="de-AT"/>
          </a:p>
        </p:txBody>
      </p:sp>
      <p:sp>
        <p:nvSpPr>
          <p:cNvPr id="6" name="Foliennummernplatzhalter 5"/>
          <p:cNvSpPr>
            <a:spLocks noGrp="1"/>
          </p:cNvSpPr>
          <p:nvPr>
            <p:ph type="sldNum" sz="quarter" idx="12"/>
          </p:nvPr>
        </p:nvSpPr>
        <p:spPr/>
        <p:txBody>
          <a:bodyPr/>
          <a:lstStyle/>
          <a:p>
            <a:fld id="{2245AC22-BC81-401B-8831-2C38FE48415A}" type="slidenum">
              <a:rPr lang="de-AT" smtClean="0"/>
              <a:t>‹Nr.›</a:t>
            </a:fld>
            <a:endParaRPr lang="de-AT"/>
          </a:p>
        </p:txBody>
      </p:sp>
    </p:spTree>
    <p:extLst>
      <p:ext uri="{BB962C8B-B14F-4D97-AF65-F5344CB8AC3E}">
        <p14:creationId xmlns:p14="http://schemas.microsoft.com/office/powerpoint/2010/main" val="17528476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a:prstGeom prst="rect">
            <a:avLst/>
          </a:prstGeom>
        </p:spPr>
        <p:txBody>
          <a:bodyPr vert="eaVert"/>
          <a:lstStyle/>
          <a:p>
            <a:r>
              <a:rPr lang="de-DE"/>
              <a:t>Titelmasterformat durch Klicken bearbeiten</a:t>
            </a:r>
            <a:endParaRPr lang="de-AT"/>
          </a:p>
        </p:txBody>
      </p:sp>
      <p:sp>
        <p:nvSpPr>
          <p:cNvPr id="3" name="Vertikaler Textplatzhalter 2"/>
          <p:cNvSpPr>
            <a:spLocks noGrp="1"/>
          </p:cNvSpPr>
          <p:nvPr>
            <p:ph type="body" orient="vert" idx="1"/>
          </p:nvPr>
        </p:nvSpPr>
        <p:spPr>
          <a:xfrm>
            <a:off x="457200" y="274638"/>
            <a:ext cx="6019800" cy="5851525"/>
          </a:xfrm>
          <a:prstGeom prst="rect">
            <a:avLst/>
          </a:prstGeo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p:cNvSpPr>
            <a:spLocks noGrp="1"/>
          </p:cNvSpPr>
          <p:nvPr>
            <p:ph type="dt" sz="half" idx="10"/>
          </p:nvPr>
        </p:nvSpPr>
        <p:spPr/>
        <p:txBody>
          <a:bodyPr/>
          <a:lstStyle/>
          <a:p>
            <a:fld id="{1AB83EF5-2842-48BB-AA89-A583B199C3E4}" type="datetimeFigureOut">
              <a:rPr lang="de-AT" smtClean="0"/>
              <a:t>06.05.2024</a:t>
            </a:fld>
            <a:endParaRPr lang="de-AT"/>
          </a:p>
        </p:txBody>
      </p:sp>
      <p:sp>
        <p:nvSpPr>
          <p:cNvPr id="5" name="Fußzeilenplatzhalter 4"/>
          <p:cNvSpPr>
            <a:spLocks noGrp="1"/>
          </p:cNvSpPr>
          <p:nvPr>
            <p:ph type="ftr" sz="quarter" idx="11"/>
          </p:nvPr>
        </p:nvSpPr>
        <p:spPr/>
        <p:txBody>
          <a:bodyPr/>
          <a:lstStyle/>
          <a:p>
            <a:endParaRPr lang="de-AT"/>
          </a:p>
        </p:txBody>
      </p:sp>
      <p:sp>
        <p:nvSpPr>
          <p:cNvPr id="6" name="Foliennummernplatzhalter 5"/>
          <p:cNvSpPr>
            <a:spLocks noGrp="1"/>
          </p:cNvSpPr>
          <p:nvPr>
            <p:ph type="sldNum" sz="quarter" idx="12"/>
          </p:nvPr>
        </p:nvSpPr>
        <p:spPr/>
        <p:txBody>
          <a:bodyPr/>
          <a:lstStyle/>
          <a:p>
            <a:fld id="{2245AC22-BC81-401B-8831-2C38FE48415A}" type="slidenum">
              <a:rPr lang="de-AT" smtClean="0"/>
              <a:t>‹Nr.›</a:t>
            </a:fld>
            <a:endParaRPr lang="de-AT"/>
          </a:p>
        </p:txBody>
      </p:sp>
    </p:spTree>
    <p:extLst>
      <p:ext uri="{BB962C8B-B14F-4D97-AF65-F5344CB8AC3E}">
        <p14:creationId xmlns:p14="http://schemas.microsoft.com/office/powerpoint/2010/main" val="21471995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B83EF5-2842-48BB-AA89-A583B199C3E4}" type="datetimeFigureOut">
              <a:rPr lang="de-AT" smtClean="0"/>
              <a:t>06.05.2024</a:t>
            </a:fld>
            <a:endParaRPr lang="de-AT"/>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AT"/>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45AC22-BC81-401B-8831-2C38FE48415A}" type="slidenum">
              <a:rPr lang="de-AT" smtClean="0"/>
              <a:t>‹Nr.›</a:t>
            </a:fld>
            <a:endParaRPr lang="de-AT"/>
          </a:p>
        </p:txBody>
      </p:sp>
      <p:pic>
        <p:nvPicPr>
          <p:cNvPr id="7" name="Grafik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0" y="5135"/>
            <a:ext cx="9144000" cy="1282593"/>
          </a:xfrm>
          <a:prstGeom prst="rect">
            <a:avLst/>
          </a:prstGeom>
        </p:spPr>
      </p:pic>
      <p:sp>
        <p:nvSpPr>
          <p:cNvPr id="8" name="Rechteck 7"/>
          <p:cNvSpPr/>
          <p:nvPr userDrawn="1"/>
        </p:nvSpPr>
        <p:spPr>
          <a:xfrm>
            <a:off x="0" y="6219969"/>
            <a:ext cx="5436000" cy="72008"/>
          </a:xfrm>
          <a:prstGeom prst="rec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2" name="Textfeld 11"/>
          <p:cNvSpPr txBox="1"/>
          <p:nvPr userDrawn="1"/>
        </p:nvSpPr>
        <p:spPr>
          <a:xfrm>
            <a:off x="7020272" y="6300028"/>
            <a:ext cx="1842578" cy="369332"/>
          </a:xfrm>
          <a:prstGeom prst="rect">
            <a:avLst/>
          </a:prstGeom>
          <a:solidFill>
            <a:srgbClr val="FFCC00"/>
          </a:solidFill>
        </p:spPr>
        <p:txBody>
          <a:bodyPr wrap="square" rtlCol="0">
            <a:spAutoFit/>
          </a:bodyPr>
          <a:lstStyle/>
          <a:p>
            <a:r>
              <a:rPr lang="de-DE" b="1" dirty="0"/>
              <a:t>Treffpunkt Eltern</a:t>
            </a:r>
            <a:r>
              <a:rPr lang="de-DE" dirty="0"/>
              <a:t> </a:t>
            </a:r>
          </a:p>
        </p:txBody>
      </p:sp>
    </p:spTree>
    <p:extLst>
      <p:ext uri="{BB962C8B-B14F-4D97-AF65-F5344CB8AC3E}">
        <p14:creationId xmlns:p14="http://schemas.microsoft.com/office/powerpoint/2010/main" val="28228328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kath-kirche-vorarlberg.at/organisation/elternbildung/artikel/bildung-verstehen-das-arbeitsmaterial" TargetMode="External"/><Relationship Id="rId2" Type="http://schemas.openxmlformats.org/officeDocument/2006/relationships/slideLayout" Target="../slideLayouts/slideLayout2.xml"/><Relationship Id="rId1" Type="http://schemas.openxmlformats.org/officeDocument/2006/relationships/themeOverride" Target="../theme/themeOverride2.xml"/><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3" Type="http://schemas.openxmlformats.org/officeDocument/2006/relationships/hyperlink" Target="https://www.kath-kirche-vorarlberg.at/organisation/elternbildung/artikel/paarleben_im-gespraech-ueber-die-liebe" TargetMode="External"/><Relationship Id="rId2" Type="http://schemas.openxmlformats.org/officeDocument/2006/relationships/slideLayout" Target="../slideLayouts/slideLayout2.xml"/><Relationship Id="rId1" Type="http://schemas.openxmlformats.org/officeDocument/2006/relationships/themeOverride" Target="../theme/themeOverride3.xml"/><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2.xml"/><Relationship Id="rId1" Type="http://schemas.openxmlformats.org/officeDocument/2006/relationships/themeOverride" Target="../theme/themeOverride6.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2.xml"/><Relationship Id="rId1" Type="http://schemas.openxmlformats.org/officeDocument/2006/relationships/themeOverride" Target="../theme/themeOverride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2.xml"/><Relationship Id="rId1" Type="http://schemas.openxmlformats.org/officeDocument/2006/relationships/themeOverride" Target="../theme/themeOverride8.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Titel 4"/>
          <p:cNvSpPr txBox="1">
            <a:spLocks noGrp="1"/>
          </p:cNvSpPr>
          <p:nvPr>
            <p:ph type="title"/>
          </p:nvPr>
        </p:nvSpPr>
        <p:spPr>
          <a:xfrm>
            <a:off x="3419872" y="476672"/>
            <a:ext cx="5184576" cy="584775"/>
          </a:xfrm>
          <a:prstGeom prst="rect">
            <a:avLst/>
          </a:prstGeom>
          <a:solidFill>
            <a:srgbClr val="FFCC00"/>
          </a:solidFill>
        </p:spPr>
        <p:txBody>
          <a:bodyPr wrap="square" rtlCol="0">
            <a:spAutoFit/>
          </a:bodyPr>
          <a:lstStyle/>
          <a:p>
            <a:pPr algn="ctr"/>
            <a:r>
              <a:rPr lang="de-AT" sz="3200" b="1" dirty="0">
                <a:latin typeface="+mj-lt"/>
              </a:rPr>
              <a:t>Schöpfungsverantwortung</a:t>
            </a:r>
          </a:p>
        </p:txBody>
      </p:sp>
      <p:sp>
        <p:nvSpPr>
          <p:cNvPr id="3" name="Inhaltsplatzhalter 2"/>
          <p:cNvSpPr>
            <a:spLocks noGrp="1"/>
          </p:cNvSpPr>
          <p:nvPr>
            <p:ph idx="1"/>
          </p:nvPr>
        </p:nvSpPr>
        <p:spPr>
          <a:xfrm>
            <a:off x="4499992" y="1600201"/>
            <a:ext cx="4186808" cy="4479252"/>
          </a:xfrm>
        </p:spPr>
        <p:txBody>
          <a:bodyPr/>
          <a:lstStyle/>
          <a:p>
            <a:pPr marL="0" indent="0">
              <a:buNone/>
            </a:pPr>
            <a:r>
              <a:rPr lang="de-DE" sz="2400" b="1" dirty="0"/>
              <a:t>Kurzbeschreibung</a:t>
            </a:r>
            <a:r>
              <a:rPr lang="de-DE" sz="2400" dirty="0"/>
              <a:t>:</a:t>
            </a:r>
            <a:r>
              <a:rPr lang="de-DE" dirty="0"/>
              <a:t> </a:t>
            </a:r>
          </a:p>
          <a:p>
            <a:pPr marL="0" indent="0">
              <a:buNone/>
            </a:pPr>
            <a:r>
              <a:rPr lang="de-AT" sz="1800" dirty="0"/>
              <a:t>Alle Eltern und Großeltern wollen ihren Kindern eine lebenswerte Erde hinterlassen. Manchmal braucht es die Erinnerung, dass jede/jeder von uns einen kleinen Beitrag zum Umweltschutz leisten kann. Diese Gesprächskarten regen mit eindrucksvollen Bildern und kurzen Texten zum Nachdenken und zum Austausch an. Ob zum Thema Mobilität, Nachhaltigkeit, Wunder der Natur oder Müllvermeidung – viele Gedanken und Worte haben Platz. Denn erst was in unseren Gedanken verankert ist, kann zum aktiven Handeln werden.</a:t>
            </a:r>
          </a:p>
          <a:p>
            <a:pPr marL="0" indent="0">
              <a:buNone/>
            </a:pPr>
            <a:r>
              <a:rPr lang="de-AT" sz="1800" dirty="0"/>
              <a:t> </a:t>
            </a:r>
          </a:p>
        </p:txBody>
      </p:sp>
      <p:sp>
        <p:nvSpPr>
          <p:cNvPr id="7" name="Textfeld 6"/>
          <p:cNvSpPr txBox="1"/>
          <p:nvPr/>
        </p:nvSpPr>
        <p:spPr>
          <a:xfrm>
            <a:off x="286529" y="3990109"/>
            <a:ext cx="3744416" cy="1477328"/>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t>
            </a:r>
          </a:p>
          <a:p>
            <a:r>
              <a:rPr lang="de-DE" dirty="0"/>
              <a:t>Anleitung</a:t>
            </a:r>
          </a:p>
          <a:p>
            <a:r>
              <a:rPr lang="de-AT" dirty="0"/>
              <a:t>26 doppelseitige Gesprächskarten </a:t>
            </a:r>
          </a:p>
          <a:p>
            <a:r>
              <a:rPr lang="de-AT" dirty="0"/>
              <a:t>4 Übersichtskarten zu </a:t>
            </a:r>
            <a:r>
              <a:rPr lang="de-AT"/>
              <a:t>den Teilbereichen</a:t>
            </a:r>
            <a:endParaRPr lang="de-DE" dirty="0"/>
          </a:p>
        </p:txBody>
      </p:sp>
      <p:sp>
        <p:nvSpPr>
          <p:cNvPr id="9" name="Textfeld 8"/>
          <p:cNvSpPr txBox="1"/>
          <p:nvPr/>
        </p:nvSpPr>
        <p:spPr>
          <a:xfrm>
            <a:off x="279775" y="5710121"/>
            <a:ext cx="3747986" cy="369332"/>
          </a:xfrm>
          <a:prstGeom prst="rect">
            <a:avLst/>
          </a:prstGeom>
          <a:solidFill>
            <a:srgbClr val="FFCC00"/>
          </a:solidFill>
        </p:spPr>
        <p:txBody>
          <a:bodyPr wrap="square" rtlCol="0">
            <a:spAutoFit/>
          </a:bodyPr>
          <a:lstStyle/>
          <a:p>
            <a:r>
              <a:rPr lang="de-DE" b="1" dirty="0"/>
              <a:t>Sprachen</a:t>
            </a:r>
            <a:r>
              <a:rPr lang="de-DE" dirty="0"/>
              <a:t>: Deutsch</a:t>
            </a:r>
          </a:p>
        </p:txBody>
      </p:sp>
      <p:sp>
        <p:nvSpPr>
          <p:cNvPr id="10" name="Textfeld 9"/>
          <p:cNvSpPr txBox="1"/>
          <p:nvPr/>
        </p:nvSpPr>
        <p:spPr>
          <a:xfrm>
            <a:off x="279775" y="6300028"/>
            <a:ext cx="3747986" cy="230832"/>
          </a:xfrm>
          <a:prstGeom prst="rect">
            <a:avLst/>
          </a:prstGeom>
          <a:noFill/>
        </p:spPr>
        <p:txBody>
          <a:bodyPr wrap="square" rtlCol="0">
            <a:spAutoFit/>
          </a:bodyPr>
          <a:lstStyle/>
          <a:p>
            <a:r>
              <a:rPr lang="de-AT" sz="900" dirty="0"/>
              <a:t>Herausgeber: KBW Steiermark</a:t>
            </a:r>
            <a:endParaRPr lang="de-DE" sz="900" dirty="0"/>
          </a:p>
        </p:txBody>
      </p:sp>
      <p:pic>
        <p:nvPicPr>
          <p:cNvPr id="2" name="Grafi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782677" y="1007054"/>
            <a:ext cx="2322838" cy="3097117"/>
          </a:xfrm>
          <a:prstGeom prst="rect">
            <a:avLst/>
          </a:prstGeom>
        </p:spPr>
      </p:pic>
    </p:spTree>
    <p:extLst>
      <p:ext uri="{BB962C8B-B14F-4D97-AF65-F5344CB8AC3E}">
        <p14:creationId xmlns:p14="http://schemas.microsoft.com/office/powerpoint/2010/main" val="2165638632"/>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feld 7"/>
          <p:cNvSpPr txBox="1"/>
          <p:nvPr/>
        </p:nvSpPr>
        <p:spPr>
          <a:xfrm>
            <a:off x="3462250" y="450147"/>
            <a:ext cx="5070190" cy="707886"/>
          </a:xfrm>
          <a:prstGeom prst="rect">
            <a:avLst/>
          </a:prstGeom>
          <a:solidFill>
            <a:srgbClr val="FFCC00"/>
          </a:solidFill>
        </p:spPr>
        <p:txBody>
          <a:bodyPr wrap="square" rtlCol="0">
            <a:spAutoFit/>
          </a:bodyPr>
          <a:lstStyle/>
          <a:p>
            <a:pPr algn="ctr"/>
            <a:r>
              <a:rPr lang="de-AT" sz="4000" b="1" dirty="0">
                <a:latin typeface="+mj-lt"/>
              </a:rPr>
              <a:t>Eltern an der Grenze</a:t>
            </a:r>
            <a:endParaRPr lang="de-AT" sz="4000" dirty="0">
              <a:latin typeface="+mj-lt"/>
            </a:endParaRPr>
          </a:p>
        </p:txBody>
      </p:sp>
      <p:sp>
        <p:nvSpPr>
          <p:cNvPr id="14" name="Rectangle 14"/>
          <p:cNvSpPr>
            <a:spLocks noChangeArrowheads="1"/>
          </p:cNvSpPr>
          <p:nvPr/>
        </p:nvSpPr>
        <p:spPr bwMode="auto">
          <a:xfrm>
            <a:off x="136631" y="132975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899829" rIns="899829" bIns="899829" numCol="1" anchor="ctr" anchorCtr="0" compatLnSpc="1">
            <a:prstTxWarp prst="textNoShape">
              <a:avLst/>
            </a:prstTxWarp>
            <a:spAutoFit/>
          </a:bodyPr>
          <a:lstStyle/>
          <a:p>
            <a:endParaRPr lang="de-DE"/>
          </a:p>
        </p:txBody>
      </p:sp>
      <p:sp>
        <p:nvSpPr>
          <p:cNvPr id="16" name="Rectangle 15"/>
          <p:cNvSpPr>
            <a:spLocks noChangeArrowheads="1"/>
          </p:cNvSpPr>
          <p:nvPr/>
        </p:nvSpPr>
        <p:spPr bwMode="auto">
          <a:xfrm>
            <a:off x="279775" y="4109303"/>
            <a:ext cx="6092423" cy="3539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de-AT" sz="1100" b="0" i="0" u="none" strike="noStrike" cap="none" normalizeH="0" baseline="0" dirty="0">
                <a:ln>
                  <a:noFill/>
                </a:ln>
                <a:solidFill>
                  <a:schemeClr val="tx1"/>
                </a:solidFill>
                <a:effectLst/>
                <a:latin typeface="Arial" pitchFamily="34" charset="0"/>
                <a:ea typeface="Calibri" pitchFamily="34" charset="0"/>
                <a:cs typeface="Times New Roman" pitchFamily="18" charset="0"/>
              </a:rPr>
            </a:br>
            <a:endParaRPr kumimoji="0" lang="de-DE" sz="600" b="0" i="0" u="none" strike="noStrike" cap="none" normalizeH="0" baseline="0" dirty="0">
              <a:ln>
                <a:noFill/>
              </a:ln>
              <a:solidFill>
                <a:schemeClr val="tx1"/>
              </a:solidFill>
              <a:effectLst/>
              <a:latin typeface="Arial" pitchFamily="34" charset="0"/>
              <a:cs typeface="Arial" pitchFamily="34" charset="0"/>
            </a:endParaRPr>
          </a:p>
        </p:txBody>
      </p:sp>
      <p:sp>
        <p:nvSpPr>
          <p:cNvPr id="2" name="Textfeld 1"/>
          <p:cNvSpPr txBox="1"/>
          <p:nvPr/>
        </p:nvSpPr>
        <p:spPr>
          <a:xfrm>
            <a:off x="4644008" y="1268760"/>
            <a:ext cx="4334559" cy="4616648"/>
          </a:xfrm>
          <a:prstGeom prst="rect">
            <a:avLst/>
          </a:prstGeom>
          <a:noFill/>
        </p:spPr>
        <p:txBody>
          <a:bodyPr wrap="square" rtlCol="0">
            <a:spAutoFit/>
          </a:bodyPr>
          <a:lstStyle/>
          <a:p>
            <a:r>
              <a:rPr lang="de-DE" sz="2400" b="1" dirty="0"/>
              <a:t>Kurzbeschreibung</a:t>
            </a:r>
            <a:r>
              <a:rPr lang="de-DE" dirty="0"/>
              <a:t>: </a:t>
            </a:r>
          </a:p>
          <a:p>
            <a:r>
              <a:rPr lang="de-DE" dirty="0"/>
              <a:t>Wir alle sind als Menschen unvollkommen. Eltern wollen das Beste für ihre Kinder und trotzdem passiert es, dass wir unsere Kinder anschreien, schlagen, mit Liebesentzug bestrafen … Eltern handeln aus Not oder aus Unwissenheit und brauchen, wie die Kinder, zuerst Verständnis für ihre Situation. In den Gesprächen rund um das Thema „an meiner Grenze“ ist es wichtig, dass sich Eltern so angenommen fühlen, wie sie sich zeigen, auch wenn wir als </a:t>
            </a:r>
            <a:r>
              <a:rPr lang="de-DE" dirty="0" err="1"/>
              <a:t>ModeratorInnen</a:t>
            </a:r>
            <a:r>
              <a:rPr lang="de-DE" dirty="0"/>
              <a:t> manchmal vielleicht gar nicht mit deren Standpunkt konform gehen. Die </a:t>
            </a:r>
            <a:r>
              <a:rPr lang="de-DE" dirty="0" err="1"/>
              <a:t>ExpertInnentexte</a:t>
            </a:r>
            <a:r>
              <a:rPr lang="de-DE" dirty="0"/>
              <a:t> (Handlungen Rückseite) geben Orientierung.</a:t>
            </a:r>
          </a:p>
        </p:txBody>
      </p:sp>
      <p:sp>
        <p:nvSpPr>
          <p:cNvPr id="9" name="Textfeld 8"/>
          <p:cNvSpPr txBox="1"/>
          <p:nvPr/>
        </p:nvSpPr>
        <p:spPr>
          <a:xfrm>
            <a:off x="405880" y="5562242"/>
            <a:ext cx="3747986" cy="646331"/>
          </a:xfrm>
          <a:prstGeom prst="rect">
            <a:avLst/>
          </a:prstGeom>
          <a:solidFill>
            <a:srgbClr val="FFCC00"/>
          </a:solidFill>
        </p:spPr>
        <p:txBody>
          <a:bodyPr wrap="square" rtlCol="0">
            <a:spAutoFit/>
          </a:bodyPr>
          <a:lstStyle/>
          <a:p>
            <a:r>
              <a:rPr lang="de-DE" b="1" dirty="0"/>
              <a:t>Sprachen</a:t>
            </a:r>
            <a:r>
              <a:rPr lang="de-DE" dirty="0"/>
              <a:t>: Farsi, Türkisch, Englisch, Deutsch, Russisch </a:t>
            </a:r>
          </a:p>
        </p:txBody>
      </p:sp>
      <p:sp>
        <p:nvSpPr>
          <p:cNvPr id="10" name="Textfeld 9"/>
          <p:cNvSpPr txBox="1"/>
          <p:nvPr/>
        </p:nvSpPr>
        <p:spPr>
          <a:xfrm>
            <a:off x="409450" y="4005064"/>
            <a:ext cx="3744416" cy="1477328"/>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t>
            </a:r>
          </a:p>
          <a:p>
            <a:r>
              <a:rPr lang="de-DE" dirty="0"/>
              <a:t>6x Kinderbilder; 16 Smileys </a:t>
            </a:r>
          </a:p>
          <a:p>
            <a:r>
              <a:rPr lang="de-DE" dirty="0"/>
              <a:t>1x Gelassenheitskarte</a:t>
            </a:r>
          </a:p>
          <a:p>
            <a:r>
              <a:rPr lang="de-DE" dirty="0"/>
              <a:t>9x Handlungskarten mit </a:t>
            </a:r>
            <a:r>
              <a:rPr lang="de-DE" dirty="0" err="1"/>
              <a:t>ExpertInnenstimmen</a:t>
            </a:r>
            <a:endParaRPr lang="de-DE" dirty="0"/>
          </a:p>
        </p:txBody>
      </p:sp>
      <p:sp>
        <p:nvSpPr>
          <p:cNvPr id="12" name="Textfeld 11"/>
          <p:cNvSpPr txBox="1"/>
          <p:nvPr/>
        </p:nvSpPr>
        <p:spPr>
          <a:xfrm>
            <a:off x="7020272" y="6300028"/>
            <a:ext cx="1842578" cy="369332"/>
          </a:xfrm>
          <a:prstGeom prst="rect">
            <a:avLst/>
          </a:prstGeom>
          <a:solidFill>
            <a:srgbClr val="FFCC00"/>
          </a:solidFill>
        </p:spPr>
        <p:txBody>
          <a:bodyPr wrap="square" rtlCol="0">
            <a:spAutoFit/>
          </a:bodyPr>
          <a:lstStyle/>
          <a:p>
            <a:r>
              <a:rPr lang="de-DE" b="1" dirty="0"/>
              <a:t>Treffpunkt Eltern</a:t>
            </a:r>
            <a:r>
              <a:rPr lang="de-DE" dirty="0"/>
              <a:t> </a:t>
            </a:r>
          </a:p>
        </p:txBody>
      </p:sp>
      <p:sp>
        <p:nvSpPr>
          <p:cNvPr id="6" name="Textfeld 5"/>
          <p:cNvSpPr txBox="1"/>
          <p:nvPr/>
        </p:nvSpPr>
        <p:spPr>
          <a:xfrm>
            <a:off x="279775" y="6300028"/>
            <a:ext cx="3747986" cy="369332"/>
          </a:xfrm>
          <a:prstGeom prst="rect">
            <a:avLst/>
          </a:prstGeom>
          <a:noFill/>
        </p:spPr>
        <p:txBody>
          <a:bodyPr wrap="square" rtlCol="0">
            <a:spAutoFit/>
          </a:bodyPr>
          <a:lstStyle/>
          <a:p>
            <a:r>
              <a:rPr lang="de-AT" sz="900" dirty="0"/>
              <a:t>Herausgeber: KBW Vorarlberg http://www.kath-kirche-vorarlberg.at/organisation/elternbildung/artikel/eltern-an-der-grenze</a:t>
            </a:r>
            <a:endParaRPr lang="de-DE" sz="900" dirty="0"/>
          </a:p>
        </p:txBody>
      </p:sp>
      <p:pic>
        <p:nvPicPr>
          <p:cNvPr id="4" name="Grafi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0305" y="1504989"/>
            <a:ext cx="2866926" cy="2150195"/>
          </a:xfrm>
          <a:prstGeom prst="rect">
            <a:avLst/>
          </a:prstGeom>
        </p:spPr>
      </p:pic>
    </p:spTree>
    <p:extLst>
      <p:ext uri="{BB962C8B-B14F-4D97-AF65-F5344CB8AC3E}">
        <p14:creationId xmlns:p14="http://schemas.microsoft.com/office/powerpoint/2010/main" val="1609704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feld 7"/>
          <p:cNvSpPr txBox="1"/>
          <p:nvPr/>
        </p:nvSpPr>
        <p:spPr>
          <a:xfrm>
            <a:off x="3462250" y="450147"/>
            <a:ext cx="5070190" cy="954107"/>
          </a:xfrm>
          <a:prstGeom prst="rect">
            <a:avLst/>
          </a:prstGeom>
          <a:solidFill>
            <a:srgbClr val="FFCC00"/>
          </a:solidFill>
        </p:spPr>
        <p:txBody>
          <a:bodyPr wrap="square" rtlCol="0">
            <a:spAutoFit/>
          </a:bodyPr>
          <a:lstStyle/>
          <a:p>
            <a:r>
              <a:rPr lang="de-AT" sz="4000" b="1" dirty="0"/>
              <a:t>„Bücher helfen“ </a:t>
            </a:r>
            <a:endParaRPr lang="de-DE" sz="4000" dirty="0"/>
          </a:p>
          <a:p>
            <a:r>
              <a:rPr lang="de-AT" sz="1600" b="1" dirty="0"/>
              <a:t>Sprach- und Lesekompetenz</a:t>
            </a:r>
            <a:endParaRPr lang="de-DE" sz="1600" dirty="0"/>
          </a:p>
        </p:txBody>
      </p:sp>
      <p:sp>
        <p:nvSpPr>
          <p:cNvPr id="14" name="Rectangle 14"/>
          <p:cNvSpPr>
            <a:spLocks noChangeArrowheads="1"/>
          </p:cNvSpPr>
          <p:nvPr/>
        </p:nvSpPr>
        <p:spPr bwMode="auto">
          <a:xfrm>
            <a:off x="136631" y="132975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899829" rIns="899829" bIns="899829" numCol="1" anchor="ctr" anchorCtr="0" compatLnSpc="1">
            <a:prstTxWarp prst="textNoShape">
              <a:avLst/>
            </a:prstTxWarp>
            <a:spAutoFit/>
          </a:bodyPr>
          <a:lstStyle/>
          <a:p>
            <a:endParaRPr lang="de-DE"/>
          </a:p>
        </p:txBody>
      </p:sp>
      <p:sp>
        <p:nvSpPr>
          <p:cNvPr id="16" name="Rectangle 15"/>
          <p:cNvSpPr>
            <a:spLocks noChangeArrowheads="1"/>
          </p:cNvSpPr>
          <p:nvPr/>
        </p:nvSpPr>
        <p:spPr bwMode="auto">
          <a:xfrm>
            <a:off x="279775" y="4109303"/>
            <a:ext cx="6092423" cy="3539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de-AT" sz="1100" b="0" i="0" u="none" strike="noStrike" cap="none" normalizeH="0" baseline="0" dirty="0">
                <a:ln>
                  <a:noFill/>
                </a:ln>
                <a:solidFill>
                  <a:schemeClr val="tx1"/>
                </a:solidFill>
                <a:effectLst/>
                <a:latin typeface="Arial" pitchFamily="34" charset="0"/>
                <a:ea typeface="Calibri" pitchFamily="34" charset="0"/>
                <a:cs typeface="Times New Roman" pitchFamily="18" charset="0"/>
              </a:rPr>
            </a:br>
            <a:endParaRPr kumimoji="0" lang="de-DE" sz="600" b="0" i="0" u="none" strike="noStrike" cap="none" normalizeH="0" baseline="0" dirty="0">
              <a:ln>
                <a:noFill/>
              </a:ln>
              <a:solidFill>
                <a:schemeClr val="tx1"/>
              </a:solidFill>
              <a:effectLst/>
              <a:latin typeface="Arial" pitchFamily="34" charset="0"/>
              <a:cs typeface="Arial" pitchFamily="34" charset="0"/>
            </a:endParaRPr>
          </a:p>
        </p:txBody>
      </p:sp>
      <p:sp>
        <p:nvSpPr>
          <p:cNvPr id="2" name="Textfeld 1"/>
          <p:cNvSpPr txBox="1"/>
          <p:nvPr/>
        </p:nvSpPr>
        <p:spPr>
          <a:xfrm>
            <a:off x="4355976" y="1558352"/>
            <a:ext cx="4334559" cy="3785652"/>
          </a:xfrm>
          <a:prstGeom prst="rect">
            <a:avLst/>
          </a:prstGeom>
          <a:noFill/>
        </p:spPr>
        <p:txBody>
          <a:bodyPr wrap="square" rtlCol="0">
            <a:spAutoFit/>
          </a:bodyPr>
          <a:lstStyle/>
          <a:p>
            <a:r>
              <a:rPr lang="de-DE" sz="2400" b="1" dirty="0"/>
              <a:t>Kurzbeschreibung</a:t>
            </a:r>
            <a:r>
              <a:rPr lang="de-DE" dirty="0"/>
              <a:t>: </a:t>
            </a:r>
          </a:p>
          <a:p>
            <a:r>
              <a:rPr lang="de-AT" dirty="0"/>
              <a:t>Kinder lieben Bücher. Ob zum Reinbeißen, Einschlafen, um vorgelesen zu bekommen oder zum Selberlesen. Bücher sind aber mehr als reine Unterhaltung für Kinder. Sie regen die Fantasie an, machen neugierig, bringen Momente der Ablenkung und Ruhe in den Familienalltag …</a:t>
            </a:r>
          </a:p>
          <a:p>
            <a:r>
              <a:rPr lang="de-AT" dirty="0"/>
              <a:t>Mit Hilfe des Materials können Eltern reflektieren welche Rolle Bücher in der Familie spielen und bekommen wertvolle Anregungen wie Bücher in den Alltag eingebaut werden können.</a:t>
            </a:r>
            <a:endParaRPr lang="de-DE" dirty="0"/>
          </a:p>
        </p:txBody>
      </p:sp>
      <p:sp>
        <p:nvSpPr>
          <p:cNvPr id="9" name="Textfeld 8"/>
          <p:cNvSpPr txBox="1"/>
          <p:nvPr/>
        </p:nvSpPr>
        <p:spPr>
          <a:xfrm>
            <a:off x="293041" y="5714672"/>
            <a:ext cx="3990928" cy="369332"/>
          </a:xfrm>
          <a:prstGeom prst="rect">
            <a:avLst/>
          </a:prstGeom>
          <a:solidFill>
            <a:srgbClr val="FFCC00"/>
          </a:solidFill>
        </p:spPr>
        <p:txBody>
          <a:bodyPr wrap="square" rtlCol="0">
            <a:spAutoFit/>
          </a:bodyPr>
          <a:lstStyle/>
          <a:p>
            <a:r>
              <a:rPr lang="de-DE" b="1" dirty="0"/>
              <a:t>Sprachen</a:t>
            </a:r>
            <a:r>
              <a:rPr lang="de-DE" dirty="0"/>
              <a:t>: Deutsch </a:t>
            </a:r>
          </a:p>
        </p:txBody>
      </p:sp>
      <p:sp>
        <p:nvSpPr>
          <p:cNvPr id="10" name="Textfeld 9"/>
          <p:cNvSpPr txBox="1"/>
          <p:nvPr/>
        </p:nvSpPr>
        <p:spPr>
          <a:xfrm>
            <a:off x="251519" y="4255928"/>
            <a:ext cx="4032449" cy="646331"/>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t>
            </a:r>
            <a:r>
              <a:rPr lang="de-AT" dirty="0"/>
              <a:t>Anleitung, 13 Impulskarten, kleines „Bildbüchlein“</a:t>
            </a:r>
            <a:endParaRPr lang="de-DE" dirty="0"/>
          </a:p>
        </p:txBody>
      </p:sp>
      <p:sp>
        <p:nvSpPr>
          <p:cNvPr id="11" name="Textfeld 10"/>
          <p:cNvSpPr txBox="1"/>
          <p:nvPr/>
        </p:nvSpPr>
        <p:spPr>
          <a:xfrm>
            <a:off x="409450" y="6300028"/>
            <a:ext cx="3747986" cy="230832"/>
          </a:xfrm>
          <a:prstGeom prst="rect">
            <a:avLst/>
          </a:prstGeom>
          <a:noFill/>
        </p:spPr>
        <p:txBody>
          <a:bodyPr wrap="square" rtlCol="0">
            <a:spAutoFit/>
          </a:bodyPr>
          <a:lstStyle/>
          <a:p>
            <a:r>
              <a:rPr lang="de-AT" sz="900" dirty="0"/>
              <a:t>Herausgeber: Forum Katholischer Erwachsenenbildung</a:t>
            </a:r>
            <a:endParaRPr lang="de-DE" sz="900" dirty="0"/>
          </a:p>
        </p:txBody>
      </p:sp>
      <p:pic>
        <p:nvPicPr>
          <p:cNvPr id="3" name="Grafik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26" y="1466731"/>
            <a:ext cx="3038543" cy="2278907"/>
          </a:xfrm>
          <a:prstGeom prst="rect">
            <a:avLst/>
          </a:prstGeom>
        </p:spPr>
      </p:pic>
    </p:spTree>
    <p:extLst>
      <p:ext uri="{BB962C8B-B14F-4D97-AF65-F5344CB8AC3E}">
        <p14:creationId xmlns:p14="http://schemas.microsoft.com/office/powerpoint/2010/main" val="21800609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feld 7"/>
          <p:cNvSpPr txBox="1"/>
          <p:nvPr/>
        </p:nvSpPr>
        <p:spPr>
          <a:xfrm>
            <a:off x="3202705" y="450147"/>
            <a:ext cx="5070190" cy="1323439"/>
          </a:xfrm>
          <a:prstGeom prst="rect">
            <a:avLst/>
          </a:prstGeom>
          <a:solidFill>
            <a:srgbClr val="FFCC00"/>
          </a:solidFill>
        </p:spPr>
        <p:txBody>
          <a:bodyPr wrap="square" rtlCol="0">
            <a:spAutoFit/>
          </a:bodyPr>
          <a:lstStyle/>
          <a:p>
            <a:r>
              <a:rPr lang="de-AT" sz="4000" b="1"/>
              <a:t>„Genussvoll </a:t>
            </a:r>
            <a:r>
              <a:rPr lang="de-AT" sz="4000" b="1" dirty="0"/>
              <a:t>am Familientisch"</a:t>
            </a:r>
            <a:endParaRPr lang="de-DE" sz="4000" dirty="0">
              <a:effectLst/>
            </a:endParaRPr>
          </a:p>
        </p:txBody>
      </p:sp>
      <p:sp>
        <p:nvSpPr>
          <p:cNvPr id="9" name="Textfeld 8"/>
          <p:cNvSpPr txBox="1"/>
          <p:nvPr/>
        </p:nvSpPr>
        <p:spPr>
          <a:xfrm>
            <a:off x="251519" y="4255928"/>
            <a:ext cx="3600401" cy="1200329"/>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t>
            </a:r>
            <a:r>
              <a:rPr lang="de-AT" dirty="0"/>
              <a:t>ein kurzer Elternbrief, die Ernährungspyramide, Tellermodelle</a:t>
            </a:r>
            <a:endParaRPr lang="de-DE" dirty="0"/>
          </a:p>
          <a:p>
            <a:r>
              <a:rPr lang="de-AT" dirty="0"/>
              <a:t>und diverse Informationsbroschüren.</a:t>
            </a:r>
            <a:endParaRPr lang="de-DE" dirty="0">
              <a:effectLst/>
            </a:endParaRPr>
          </a:p>
        </p:txBody>
      </p:sp>
      <p:sp>
        <p:nvSpPr>
          <p:cNvPr id="10" name="Textfeld 9"/>
          <p:cNvSpPr txBox="1"/>
          <p:nvPr/>
        </p:nvSpPr>
        <p:spPr>
          <a:xfrm>
            <a:off x="293041" y="5714672"/>
            <a:ext cx="3558879" cy="369332"/>
          </a:xfrm>
          <a:prstGeom prst="rect">
            <a:avLst/>
          </a:prstGeom>
          <a:solidFill>
            <a:srgbClr val="FFCC00"/>
          </a:solidFill>
        </p:spPr>
        <p:txBody>
          <a:bodyPr wrap="square" rtlCol="0">
            <a:spAutoFit/>
          </a:bodyPr>
          <a:lstStyle/>
          <a:p>
            <a:r>
              <a:rPr lang="de-DE" b="1" dirty="0"/>
              <a:t>Sprachen</a:t>
            </a:r>
            <a:r>
              <a:rPr lang="de-DE" dirty="0"/>
              <a:t>: Deutsch, Türkisch</a:t>
            </a:r>
          </a:p>
        </p:txBody>
      </p:sp>
      <p:sp>
        <p:nvSpPr>
          <p:cNvPr id="11" name="Textfeld 10"/>
          <p:cNvSpPr txBox="1"/>
          <p:nvPr/>
        </p:nvSpPr>
        <p:spPr>
          <a:xfrm>
            <a:off x="4011798" y="2132856"/>
            <a:ext cx="4664658" cy="3508653"/>
          </a:xfrm>
          <a:prstGeom prst="rect">
            <a:avLst/>
          </a:prstGeom>
          <a:noFill/>
        </p:spPr>
        <p:txBody>
          <a:bodyPr wrap="square" rtlCol="0">
            <a:spAutoFit/>
          </a:bodyPr>
          <a:lstStyle/>
          <a:p>
            <a:r>
              <a:rPr lang="de-DE" sz="2400" b="1" dirty="0"/>
              <a:t>Kurzbeschreibung</a:t>
            </a:r>
            <a:r>
              <a:rPr lang="de-DE" dirty="0"/>
              <a:t>: </a:t>
            </a:r>
          </a:p>
          <a:p>
            <a:r>
              <a:rPr lang="de-DE" dirty="0"/>
              <a:t>Beim Thema Ernährung geht es um mehr als um den Einsatz der „richtigen“ Lebensmittel. Es geht um Kultur, Genuss, Gemeinschaft, Verantwortlichkeit u.v.m. Durch die Beschäftigung mit den einzelnen Lebensmitteln und die Gespräche darüber, wann, wo und wie diese verwendet werden, sollen Essgewohnheiten bewusst gemacht werden.</a:t>
            </a:r>
          </a:p>
          <a:p>
            <a:r>
              <a:rPr lang="de-DE" dirty="0"/>
              <a:t>Das Material besteht aus Empfehlungen, diese sollen Orientierung geben und nicht bevormundend wirken. </a:t>
            </a:r>
            <a:endParaRPr lang="de-DE" u="sng" dirty="0"/>
          </a:p>
        </p:txBody>
      </p:sp>
      <p:sp>
        <p:nvSpPr>
          <p:cNvPr id="3" name="Textfeld 2"/>
          <p:cNvSpPr txBox="1"/>
          <p:nvPr/>
        </p:nvSpPr>
        <p:spPr>
          <a:xfrm>
            <a:off x="251519" y="6330697"/>
            <a:ext cx="3558879" cy="507831"/>
          </a:xfrm>
          <a:prstGeom prst="rect">
            <a:avLst/>
          </a:prstGeom>
          <a:noFill/>
        </p:spPr>
        <p:txBody>
          <a:bodyPr wrap="square" rtlCol="0">
            <a:spAutoFit/>
          </a:bodyPr>
          <a:lstStyle/>
          <a:p>
            <a:r>
              <a:rPr lang="de-AT" sz="900" dirty="0"/>
              <a:t>Herausgeber: KBW Vorarlberg: http://www.kath-kirche-vorarlberg.at/organisation/elternbildung/artikel/genussvoll-am-familientisch:</a:t>
            </a:r>
            <a:endParaRPr lang="de-DE" sz="900" dirty="0"/>
          </a:p>
        </p:txBody>
      </p:sp>
      <p:pic>
        <p:nvPicPr>
          <p:cNvPr id="2" name="Grafi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0084" y="1556792"/>
            <a:ext cx="2872621" cy="2154466"/>
          </a:xfrm>
          <a:prstGeom prst="rect">
            <a:avLst/>
          </a:prstGeom>
        </p:spPr>
      </p:pic>
    </p:spTree>
    <p:extLst>
      <p:ext uri="{BB962C8B-B14F-4D97-AF65-F5344CB8AC3E}">
        <p14:creationId xmlns:p14="http://schemas.microsoft.com/office/powerpoint/2010/main" val="26079882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p:cNvSpPr txBox="1"/>
          <p:nvPr/>
        </p:nvSpPr>
        <p:spPr>
          <a:xfrm>
            <a:off x="3462250" y="450147"/>
            <a:ext cx="5070190" cy="1323439"/>
          </a:xfrm>
          <a:prstGeom prst="rect">
            <a:avLst/>
          </a:prstGeom>
          <a:solidFill>
            <a:srgbClr val="FFCC00"/>
          </a:solidFill>
        </p:spPr>
        <p:txBody>
          <a:bodyPr wrap="square" rtlCol="0">
            <a:spAutoFit/>
          </a:bodyPr>
          <a:lstStyle/>
          <a:p>
            <a:r>
              <a:rPr lang="de-AT" sz="4000" b="1" dirty="0"/>
              <a:t>„Fit, Vif, Lebenslustig“</a:t>
            </a:r>
            <a:endParaRPr lang="de-DE" sz="4000" dirty="0"/>
          </a:p>
          <a:p>
            <a:r>
              <a:rPr lang="de-AT" sz="4000" b="1" dirty="0"/>
              <a:t>Gesundheitserziehung </a:t>
            </a:r>
            <a:endParaRPr lang="de-DE" sz="4000" dirty="0">
              <a:effectLst/>
            </a:endParaRPr>
          </a:p>
        </p:txBody>
      </p:sp>
      <p:sp>
        <p:nvSpPr>
          <p:cNvPr id="5" name="Textfeld 4"/>
          <p:cNvSpPr txBox="1"/>
          <p:nvPr/>
        </p:nvSpPr>
        <p:spPr>
          <a:xfrm>
            <a:off x="251519" y="4255928"/>
            <a:ext cx="4032449" cy="369332"/>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t>
            </a:r>
            <a:r>
              <a:rPr lang="de-AT" dirty="0"/>
              <a:t>Anleitung, 16 Impulskarten</a:t>
            </a:r>
            <a:endParaRPr lang="de-DE" dirty="0">
              <a:effectLst/>
            </a:endParaRPr>
          </a:p>
        </p:txBody>
      </p:sp>
      <p:sp>
        <p:nvSpPr>
          <p:cNvPr id="6" name="Textfeld 5"/>
          <p:cNvSpPr txBox="1"/>
          <p:nvPr/>
        </p:nvSpPr>
        <p:spPr>
          <a:xfrm>
            <a:off x="272279" y="5085184"/>
            <a:ext cx="3990928" cy="646331"/>
          </a:xfrm>
          <a:prstGeom prst="rect">
            <a:avLst/>
          </a:prstGeom>
          <a:solidFill>
            <a:srgbClr val="FFCC00"/>
          </a:solidFill>
        </p:spPr>
        <p:txBody>
          <a:bodyPr wrap="square" rtlCol="0">
            <a:spAutoFit/>
          </a:bodyPr>
          <a:lstStyle/>
          <a:p>
            <a:r>
              <a:rPr lang="de-DE" b="1" dirty="0"/>
              <a:t>Sprachen</a:t>
            </a:r>
            <a:r>
              <a:rPr lang="de-DE" dirty="0"/>
              <a:t>: Deutsch, Farsi, Türkisch, Arabisch, Englisch </a:t>
            </a:r>
          </a:p>
        </p:txBody>
      </p:sp>
      <p:sp>
        <p:nvSpPr>
          <p:cNvPr id="7" name="Textfeld 6"/>
          <p:cNvSpPr txBox="1"/>
          <p:nvPr/>
        </p:nvSpPr>
        <p:spPr>
          <a:xfrm>
            <a:off x="4499992" y="2154870"/>
            <a:ext cx="4334559" cy="2954655"/>
          </a:xfrm>
          <a:prstGeom prst="rect">
            <a:avLst/>
          </a:prstGeom>
          <a:noFill/>
        </p:spPr>
        <p:txBody>
          <a:bodyPr wrap="square" rtlCol="0">
            <a:spAutoFit/>
          </a:bodyPr>
          <a:lstStyle/>
          <a:p>
            <a:r>
              <a:rPr lang="de-DE" sz="2400" b="1" dirty="0"/>
              <a:t>Kurzbeschreibung</a:t>
            </a:r>
            <a:r>
              <a:rPr lang="de-DE" dirty="0"/>
              <a:t>:</a:t>
            </a:r>
          </a:p>
          <a:p>
            <a:r>
              <a:rPr lang="de-DE" dirty="0"/>
              <a:t>Wie können wir in unseren Familien das körperliche, geistig-seelische und soziale Wohlbefinden von unseren Kinder und uns selbst unterstützen und fördern?</a:t>
            </a:r>
          </a:p>
          <a:p>
            <a:r>
              <a:rPr lang="de-DE" dirty="0"/>
              <a:t>Die Moderationskarten regen an über z.B. Gesundheit, Ernährung, Bewegung oder Freizeit (Familie, Heimatland, Kultur) zu reden und geben Impulse für den Austausch der Eltern.</a:t>
            </a:r>
          </a:p>
        </p:txBody>
      </p:sp>
      <p:sp>
        <p:nvSpPr>
          <p:cNvPr id="9" name="Rechteck 8"/>
          <p:cNvSpPr/>
          <p:nvPr/>
        </p:nvSpPr>
        <p:spPr>
          <a:xfrm>
            <a:off x="186798" y="6309320"/>
            <a:ext cx="4119701" cy="246221"/>
          </a:xfrm>
          <a:prstGeom prst="rect">
            <a:avLst/>
          </a:prstGeom>
        </p:spPr>
        <p:txBody>
          <a:bodyPr wrap="square">
            <a:spAutoFit/>
          </a:bodyPr>
          <a:lstStyle/>
          <a:p>
            <a:r>
              <a:rPr lang="de-DE" sz="1000" dirty="0"/>
              <a:t>Herausgeber: KBW Steiermark</a:t>
            </a:r>
          </a:p>
        </p:txBody>
      </p:sp>
      <p:pic>
        <p:nvPicPr>
          <p:cNvPr id="2" name="Grafi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5264" y="1458385"/>
            <a:ext cx="2815422" cy="2111566"/>
          </a:xfrm>
          <a:prstGeom prst="rect">
            <a:avLst/>
          </a:prstGeom>
        </p:spPr>
      </p:pic>
    </p:spTree>
    <p:extLst>
      <p:ext uri="{BB962C8B-B14F-4D97-AF65-F5344CB8AC3E}">
        <p14:creationId xmlns:p14="http://schemas.microsoft.com/office/powerpoint/2010/main" val="40451105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feld 9"/>
          <p:cNvSpPr txBox="1"/>
          <p:nvPr/>
        </p:nvSpPr>
        <p:spPr>
          <a:xfrm>
            <a:off x="3462250" y="450147"/>
            <a:ext cx="5070190" cy="1015663"/>
          </a:xfrm>
          <a:prstGeom prst="rect">
            <a:avLst/>
          </a:prstGeom>
          <a:solidFill>
            <a:srgbClr val="FFCC00"/>
          </a:solidFill>
        </p:spPr>
        <p:txBody>
          <a:bodyPr wrap="square" rtlCol="0">
            <a:spAutoFit/>
          </a:bodyPr>
          <a:lstStyle/>
          <a:p>
            <a:r>
              <a:rPr lang="de-AT" sz="4000" b="1" dirty="0"/>
              <a:t>„Freizeit mit Kindern“</a:t>
            </a:r>
            <a:endParaRPr lang="de-DE" sz="4000" dirty="0"/>
          </a:p>
          <a:p>
            <a:r>
              <a:rPr lang="de-AT" sz="2000" b="1" dirty="0"/>
              <a:t>Freizeitgestaltung</a:t>
            </a:r>
            <a:r>
              <a:rPr lang="de-AT" sz="2000" dirty="0"/>
              <a:t> </a:t>
            </a:r>
            <a:endParaRPr lang="de-AT" sz="2000" dirty="0">
              <a:latin typeface="+mj-lt"/>
            </a:endParaRPr>
          </a:p>
        </p:txBody>
      </p:sp>
      <p:sp>
        <p:nvSpPr>
          <p:cNvPr id="11" name="Textfeld 10"/>
          <p:cNvSpPr txBox="1"/>
          <p:nvPr/>
        </p:nvSpPr>
        <p:spPr>
          <a:xfrm>
            <a:off x="251519" y="4255928"/>
            <a:ext cx="4032449" cy="923330"/>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Anleitung, 10 Einstiegsfragen, 3 Bildkarten (groß und klein), Moderationskarten zum Beschriften</a:t>
            </a:r>
          </a:p>
        </p:txBody>
      </p:sp>
      <p:sp>
        <p:nvSpPr>
          <p:cNvPr id="12" name="Textfeld 11"/>
          <p:cNvSpPr txBox="1"/>
          <p:nvPr/>
        </p:nvSpPr>
        <p:spPr>
          <a:xfrm>
            <a:off x="251184" y="5345340"/>
            <a:ext cx="3990928" cy="646331"/>
          </a:xfrm>
          <a:prstGeom prst="rect">
            <a:avLst/>
          </a:prstGeom>
          <a:solidFill>
            <a:srgbClr val="FFCC00"/>
          </a:solidFill>
        </p:spPr>
        <p:txBody>
          <a:bodyPr wrap="square" rtlCol="0">
            <a:spAutoFit/>
          </a:bodyPr>
          <a:lstStyle/>
          <a:p>
            <a:r>
              <a:rPr lang="de-DE" b="1" dirty="0"/>
              <a:t>Sprachen</a:t>
            </a:r>
            <a:r>
              <a:rPr lang="de-DE" dirty="0"/>
              <a:t>: Türkisch, Russisch, Spanisch, Deutsch </a:t>
            </a:r>
          </a:p>
        </p:txBody>
      </p:sp>
      <p:sp>
        <p:nvSpPr>
          <p:cNvPr id="13" name="Textfeld 12"/>
          <p:cNvSpPr txBox="1"/>
          <p:nvPr/>
        </p:nvSpPr>
        <p:spPr>
          <a:xfrm>
            <a:off x="4427984" y="1853530"/>
            <a:ext cx="4334559" cy="3231654"/>
          </a:xfrm>
          <a:prstGeom prst="rect">
            <a:avLst/>
          </a:prstGeom>
          <a:noFill/>
        </p:spPr>
        <p:txBody>
          <a:bodyPr wrap="square" rtlCol="0">
            <a:spAutoFit/>
          </a:bodyPr>
          <a:lstStyle/>
          <a:p>
            <a:r>
              <a:rPr lang="de-DE" sz="2400" b="1" dirty="0"/>
              <a:t>Kurzbeschreibung</a:t>
            </a:r>
            <a:r>
              <a:rPr lang="de-DE" dirty="0"/>
              <a:t>:</a:t>
            </a:r>
          </a:p>
          <a:p>
            <a:r>
              <a:rPr lang="de-DE" dirty="0"/>
              <a:t> Die Arbeit der Kinder ist das Spielen!</a:t>
            </a:r>
          </a:p>
          <a:p>
            <a:r>
              <a:rPr lang="de-DE" dirty="0"/>
              <a:t>Was waren die Lieblingsspiele in der Kindheit der Eltern? Welche Spielsachen gab es noch gar nicht und mit was spielen die eigenen Kinder? Diesen und ähnlichen Fragen, wie z.B. nach der Sinnhaftigkeit von Spielen und Spielsachen, wird mithilfe der Bildkarten auf den Grund gegangen. Im Austausch gibt es bestimmt Anregungen für neue Ideen.</a:t>
            </a:r>
          </a:p>
        </p:txBody>
      </p:sp>
      <p:sp>
        <p:nvSpPr>
          <p:cNvPr id="2" name="Rechteck 1"/>
          <p:cNvSpPr/>
          <p:nvPr/>
        </p:nvSpPr>
        <p:spPr>
          <a:xfrm>
            <a:off x="186798" y="6309320"/>
            <a:ext cx="4119701" cy="246221"/>
          </a:xfrm>
          <a:prstGeom prst="rect">
            <a:avLst/>
          </a:prstGeom>
        </p:spPr>
        <p:txBody>
          <a:bodyPr wrap="square">
            <a:spAutoFit/>
          </a:bodyPr>
          <a:lstStyle/>
          <a:p>
            <a:r>
              <a:rPr lang="de-DE" sz="1000" dirty="0"/>
              <a:t>Herausgeber: KBW Vorarlberg: http://www.kath-kirche-vorarlberg.at/</a:t>
            </a:r>
          </a:p>
        </p:txBody>
      </p:sp>
      <p:pic>
        <p:nvPicPr>
          <p:cNvPr id="3" name="Grafik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3668" y="1496195"/>
            <a:ext cx="3208581" cy="2406436"/>
          </a:xfrm>
          <a:prstGeom prst="rect">
            <a:avLst/>
          </a:prstGeom>
        </p:spPr>
      </p:pic>
    </p:spTree>
    <p:extLst>
      <p:ext uri="{BB962C8B-B14F-4D97-AF65-F5344CB8AC3E}">
        <p14:creationId xmlns:p14="http://schemas.microsoft.com/office/powerpoint/2010/main" val="41667192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p:cNvSpPr txBox="1"/>
          <p:nvPr/>
        </p:nvSpPr>
        <p:spPr>
          <a:xfrm>
            <a:off x="3462250" y="450147"/>
            <a:ext cx="5070190" cy="1015663"/>
          </a:xfrm>
          <a:prstGeom prst="rect">
            <a:avLst/>
          </a:prstGeom>
          <a:solidFill>
            <a:srgbClr val="FFCC00"/>
          </a:solidFill>
        </p:spPr>
        <p:txBody>
          <a:bodyPr wrap="square" rtlCol="0">
            <a:spAutoFit/>
          </a:bodyPr>
          <a:lstStyle/>
          <a:p>
            <a:r>
              <a:rPr lang="de-AT" sz="4000" b="1" dirty="0"/>
              <a:t>„Kinder und Medien"</a:t>
            </a:r>
            <a:endParaRPr lang="de-DE" sz="4000" dirty="0"/>
          </a:p>
          <a:p>
            <a:r>
              <a:rPr lang="de-AT" sz="2000" b="1" dirty="0"/>
              <a:t>Medienerziehung</a:t>
            </a:r>
            <a:endParaRPr lang="de-DE" sz="2000" dirty="0">
              <a:effectLst/>
            </a:endParaRPr>
          </a:p>
        </p:txBody>
      </p:sp>
      <p:sp>
        <p:nvSpPr>
          <p:cNvPr id="5" name="Textfeld 4"/>
          <p:cNvSpPr txBox="1"/>
          <p:nvPr/>
        </p:nvSpPr>
        <p:spPr>
          <a:xfrm>
            <a:off x="251520" y="3501008"/>
            <a:ext cx="4032449" cy="2031325"/>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t>
            </a:r>
            <a:r>
              <a:rPr lang="de-AT" dirty="0"/>
              <a:t>Anleitung, Impulskarten zu den Themen:</a:t>
            </a:r>
            <a:r>
              <a:rPr lang="de-DE" dirty="0"/>
              <a:t> </a:t>
            </a:r>
            <a:r>
              <a:rPr lang="de-AT" dirty="0"/>
              <a:t>„Fernsehen“ 15,</a:t>
            </a:r>
            <a:r>
              <a:rPr lang="de-DE" dirty="0"/>
              <a:t> </a:t>
            </a:r>
            <a:r>
              <a:rPr lang="de-AT" dirty="0"/>
              <a:t>„Handy“ 6</a:t>
            </a:r>
            <a:r>
              <a:rPr lang="de-DE" dirty="0"/>
              <a:t>, </a:t>
            </a:r>
            <a:r>
              <a:rPr lang="de-AT" dirty="0"/>
              <a:t>„Internet“ 6</a:t>
            </a:r>
            <a:r>
              <a:rPr lang="de-DE" dirty="0"/>
              <a:t>, </a:t>
            </a:r>
            <a:r>
              <a:rPr lang="de-AT" dirty="0"/>
              <a:t>„Spiele“ 4,</a:t>
            </a:r>
            <a:endParaRPr lang="de-DE" dirty="0"/>
          </a:p>
          <a:p>
            <a:r>
              <a:rPr lang="de-AT" dirty="0"/>
              <a:t>Rückseite </a:t>
            </a:r>
            <a:r>
              <a:rPr lang="de-AT" dirty="0" err="1"/>
              <a:t>ExpertInnenwissen</a:t>
            </a:r>
            <a:r>
              <a:rPr lang="de-AT" dirty="0"/>
              <a:t> kompakt. Selbsttest</a:t>
            </a:r>
            <a:endParaRPr lang="de-DE" dirty="0"/>
          </a:p>
          <a:p>
            <a:r>
              <a:rPr lang="de-AT" dirty="0"/>
              <a:t>Broschüre: „Mit Kindern über Medien reden“</a:t>
            </a:r>
            <a:endParaRPr lang="de-DE" dirty="0"/>
          </a:p>
        </p:txBody>
      </p:sp>
      <p:sp>
        <p:nvSpPr>
          <p:cNvPr id="6" name="Textfeld 5"/>
          <p:cNvSpPr txBox="1"/>
          <p:nvPr/>
        </p:nvSpPr>
        <p:spPr>
          <a:xfrm>
            <a:off x="293041" y="5714672"/>
            <a:ext cx="3990928" cy="369332"/>
          </a:xfrm>
          <a:prstGeom prst="rect">
            <a:avLst/>
          </a:prstGeom>
          <a:solidFill>
            <a:srgbClr val="FFCC00"/>
          </a:solidFill>
        </p:spPr>
        <p:txBody>
          <a:bodyPr wrap="square" rtlCol="0">
            <a:spAutoFit/>
          </a:bodyPr>
          <a:lstStyle/>
          <a:p>
            <a:r>
              <a:rPr lang="de-DE" b="1" dirty="0"/>
              <a:t>Sprachen</a:t>
            </a:r>
            <a:r>
              <a:rPr lang="de-DE" dirty="0"/>
              <a:t>: Deutsch, Türkisch, Russisch </a:t>
            </a:r>
          </a:p>
        </p:txBody>
      </p:sp>
      <p:sp>
        <p:nvSpPr>
          <p:cNvPr id="7" name="Textfeld 6"/>
          <p:cNvSpPr txBox="1"/>
          <p:nvPr/>
        </p:nvSpPr>
        <p:spPr>
          <a:xfrm>
            <a:off x="4644008" y="1730425"/>
            <a:ext cx="4334559" cy="3785652"/>
          </a:xfrm>
          <a:prstGeom prst="rect">
            <a:avLst/>
          </a:prstGeom>
          <a:noFill/>
        </p:spPr>
        <p:txBody>
          <a:bodyPr wrap="square" rtlCol="0">
            <a:spAutoFit/>
          </a:bodyPr>
          <a:lstStyle/>
          <a:p>
            <a:r>
              <a:rPr lang="de-DE" sz="2400" b="1" dirty="0"/>
              <a:t>Kurzbeschreibung</a:t>
            </a:r>
            <a:r>
              <a:rPr lang="de-DE" dirty="0"/>
              <a:t>:</a:t>
            </a:r>
          </a:p>
          <a:p>
            <a:r>
              <a:rPr lang="de-DE" dirty="0"/>
              <a:t> Zu Beginn der Gesprächsrunde können die Eltern einen Selbsttest über ihre (nicht berufliche) Nutzung von Medien ausfüllen. Manche werden staunen! Die Vorbildfunktion im Umgang mit Medien ist größer als man denkt. Doch eine medienfreie Erziehung ist weder möglich noch gut. Eltern können im Austausch viele Möglichkeiten zum Umgangs mit Handy und Co. erfahren – Tipps und Wissen, auf den Rückseiten der Karten, helfen bei brenzligen Themen.</a:t>
            </a:r>
          </a:p>
        </p:txBody>
      </p:sp>
      <p:sp>
        <p:nvSpPr>
          <p:cNvPr id="10" name="Textfeld 9"/>
          <p:cNvSpPr txBox="1"/>
          <p:nvPr/>
        </p:nvSpPr>
        <p:spPr>
          <a:xfrm>
            <a:off x="243202" y="6375568"/>
            <a:ext cx="3990928" cy="246221"/>
          </a:xfrm>
          <a:prstGeom prst="rect">
            <a:avLst/>
          </a:prstGeom>
          <a:noFill/>
        </p:spPr>
        <p:txBody>
          <a:bodyPr wrap="square" rtlCol="0">
            <a:spAutoFit/>
          </a:bodyPr>
          <a:lstStyle/>
          <a:p>
            <a:r>
              <a:rPr lang="de-AT" sz="1000" dirty="0"/>
              <a:t>Herausgeber: KBW Vorarlberg </a:t>
            </a:r>
            <a:endParaRPr lang="de-DE" sz="1000" dirty="0"/>
          </a:p>
        </p:txBody>
      </p:sp>
      <p:pic>
        <p:nvPicPr>
          <p:cNvPr id="2" name="Grafi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147" y="1465810"/>
            <a:ext cx="2693393" cy="2020045"/>
          </a:xfrm>
          <a:prstGeom prst="rect">
            <a:avLst/>
          </a:prstGeom>
        </p:spPr>
      </p:pic>
    </p:spTree>
    <p:extLst>
      <p:ext uri="{BB962C8B-B14F-4D97-AF65-F5344CB8AC3E}">
        <p14:creationId xmlns:p14="http://schemas.microsoft.com/office/powerpoint/2010/main" val="3106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p:cNvSpPr txBox="1"/>
          <p:nvPr/>
        </p:nvSpPr>
        <p:spPr>
          <a:xfrm>
            <a:off x="3462250" y="450147"/>
            <a:ext cx="5070190" cy="1508105"/>
          </a:xfrm>
          <a:prstGeom prst="rect">
            <a:avLst/>
          </a:prstGeom>
          <a:solidFill>
            <a:srgbClr val="FFCC00"/>
          </a:solidFill>
        </p:spPr>
        <p:txBody>
          <a:bodyPr wrap="square" rtlCol="0">
            <a:spAutoFit/>
          </a:bodyPr>
          <a:lstStyle/>
          <a:p>
            <a:r>
              <a:rPr lang="de-AT" sz="3600" b="1" dirty="0"/>
              <a:t>„Geschwisterliebe - Geschwisterstreit"</a:t>
            </a:r>
            <a:endParaRPr lang="de-DE" sz="3600" dirty="0"/>
          </a:p>
          <a:p>
            <a:r>
              <a:rPr lang="de-AT" sz="2000" b="1" dirty="0"/>
              <a:t>Geschwisterbeziehungen</a:t>
            </a:r>
            <a:endParaRPr lang="de-DE" sz="2000" dirty="0">
              <a:effectLst/>
            </a:endParaRPr>
          </a:p>
        </p:txBody>
      </p:sp>
      <p:sp>
        <p:nvSpPr>
          <p:cNvPr id="5" name="Textfeld 4"/>
          <p:cNvSpPr txBox="1"/>
          <p:nvPr/>
        </p:nvSpPr>
        <p:spPr>
          <a:xfrm>
            <a:off x="272280" y="3861048"/>
            <a:ext cx="4032449" cy="1477328"/>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t>
            </a:r>
            <a:r>
              <a:rPr lang="de-AT" dirty="0"/>
              <a:t>Anleitung, 13 Gedanken zum Thema Geschwister bunt bebildert.</a:t>
            </a:r>
            <a:endParaRPr lang="de-DE" dirty="0"/>
          </a:p>
          <a:p>
            <a:r>
              <a:rPr lang="de-AT" dirty="0"/>
              <a:t>Für die Moderatorin: Broschüre mit</a:t>
            </a:r>
            <a:endParaRPr lang="de-DE" dirty="0"/>
          </a:p>
          <a:p>
            <a:r>
              <a:rPr lang="de-AT" dirty="0"/>
              <a:t>Expertenwissen. Zum Mitgeben: Bilder in Visitenkartenformat</a:t>
            </a:r>
            <a:endParaRPr lang="de-DE" dirty="0">
              <a:effectLst/>
            </a:endParaRPr>
          </a:p>
        </p:txBody>
      </p:sp>
      <p:sp>
        <p:nvSpPr>
          <p:cNvPr id="6" name="Textfeld 5"/>
          <p:cNvSpPr txBox="1"/>
          <p:nvPr/>
        </p:nvSpPr>
        <p:spPr>
          <a:xfrm>
            <a:off x="293041" y="5488595"/>
            <a:ext cx="3990928" cy="646331"/>
          </a:xfrm>
          <a:prstGeom prst="rect">
            <a:avLst/>
          </a:prstGeom>
          <a:solidFill>
            <a:srgbClr val="FFCC00"/>
          </a:solidFill>
        </p:spPr>
        <p:txBody>
          <a:bodyPr wrap="square" rtlCol="0">
            <a:spAutoFit/>
          </a:bodyPr>
          <a:lstStyle/>
          <a:p>
            <a:r>
              <a:rPr lang="de-DE" b="1" dirty="0"/>
              <a:t>Sprachen</a:t>
            </a:r>
            <a:r>
              <a:rPr lang="de-DE" dirty="0"/>
              <a:t>: Deutsch, Türkisch, Russisch, Arabisch, BKS</a:t>
            </a:r>
          </a:p>
        </p:txBody>
      </p:sp>
      <p:sp>
        <p:nvSpPr>
          <p:cNvPr id="7" name="Textfeld 6"/>
          <p:cNvSpPr txBox="1"/>
          <p:nvPr/>
        </p:nvSpPr>
        <p:spPr>
          <a:xfrm>
            <a:off x="4619376" y="2139988"/>
            <a:ext cx="4334559" cy="2677656"/>
          </a:xfrm>
          <a:prstGeom prst="rect">
            <a:avLst/>
          </a:prstGeom>
          <a:noFill/>
        </p:spPr>
        <p:txBody>
          <a:bodyPr wrap="square" rtlCol="0">
            <a:spAutoFit/>
          </a:bodyPr>
          <a:lstStyle/>
          <a:p>
            <a:r>
              <a:rPr lang="de-DE" sz="2400" b="1" dirty="0"/>
              <a:t>Kurzbeschreibung</a:t>
            </a:r>
            <a:r>
              <a:rPr lang="de-DE" dirty="0"/>
              <a:t>:</a:t>
            </a:r>
          </a:p>
          <a:p>
            <a:r>
              <a:rPr lang="de-DE" dirty="0"/>
              <a:t>Mehrere Kinder in einer Familie zu haben ist eine Herausforderung. Neben dem, was Geschwister verbindet, gibt es Eifersucht und Streitigkeiten. Wie können/sollen Eltern damit umgehen? </a:t>
            </a:r>
          </a:p>
          <a:p>
            <a:r>
              <a:rPr lang="de-DE" dirty="0"/>
              <a:t>Dieses Material gibt Impulse, um über die vielen Seiten der Geschwisterbeziehung miteinander ins Gespräch zu kommen.</a:t>
            </a:r>
          </a:p>
        </p:txBody>
      </p:sp>
      <p:sp>
        <p:nvSpPr>
          <p:cNvPr id="9" name="Textfeld 8"/>
          <p:cNvSpPr txBox="1"/>
          <p:nvPr/>
        </p:nvSpPr>
        <p:spPr>
          <a:xfrm>
            <a:off x="243202" y="6375568"/>
            <a:ext cx="3990928" cy="246221"/>
          </a:xfrm>
          <a:prstGeom prst="rect">
            <a:avLst/>
          </a:prstGeom>
          <a:noFill/>
        </p:spPr>
        <p:txBody>
          <a:bodyPr wrap="square" rtlCol="0">
            <a:spAutoFit/>
          </a:bodyPr>
          <a:lstStyle/>
          <a:p>
            <a:r>
              <a:rPr lang="de-AT" sz="1000" dirty="0"/>
              <a:t>Herausgeber: KBW Vorarlberg </a:t>
            </a:r>
            <a:endParaRPr lang="de-DE" sz="1000" dirty="0"/>
          </a:p>
        </p:txBody>
      </p:sp>
      <p:pic>
        <p:nvPicPr>
          <p:cNvPr id="2" name="Grafi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3041" y="1412776"/>
            <a:ext cx="3011051" cy="2258288"/>
          </a:xfrm>
          <a:prstGeom prst="rect">
            <a:avLst/>
          </a:prstGeom>
        </p:spPr>
      </p:pic>
    </p:spTree>
    <p:extLst>
      <p:ext uri="{BB962C8B-B14F-4D97-AF65-F5344CB8AC3E}">
        <p14:creationId xmlns:p14="http://schemas.microsoft.com/office/powerpoint/2010/main" val="7047987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p:cNvSpPr txBox="1"/>
          <p:nvPr/>
        </p:nvSpPr>
        <p:spPr>
          <a:xfrm>
            <a:off x="3462250" y="450147"/>
            <a:ext cx="5070190" cy="1015663"/>
          </a:xfrm>
          <a:prstGeom prst="rect">
            <a:avLst/>
          </a:prstGeom>
          <a:solidFill>
            <a:srgbClr val="FFCC00"/>
          </a:solidFill>
        </p:spPr>
        <p:txBody>
          <a:bodyPr wrap="square" rtlCol="0">
            <a:spAutoFit/>
          </a:bodyPr>
          <a:lstStyle/>
          <a:p>
            <a:r>
              <a:rPr lang="de-AT" sz="4000" b="1" dirty="0"/>
              <a:t>„Kinder stark machen"</a:t>
            </a:r>
            <a:endParaRPr lang="de-DE" sz="4000" dirty="0"/>
          </a:p>
          <a:p>
            <a:r>
              <a:rPr lang="de-AT" sz="2000" b="1" dirty="0"/>
              <a:t>Resilienz, kindliche Bedürfnisse	</a:t>
            </a:r>
            <a:endParaRPr lang="de-DE" sz="2000" dirty="0">
              <a:effectLst/>
            </a:endParaRPr>
          </a:p>
        </p:txBody>
      </p:sp>
      <p:sp>
        <p:nvSpPr>
          <p:cNvPr id="5" name="Textfeld 4"/>
          <p:cNvSpPr txBox="1"/>
          <p:nvPr/>
        </p:nvSpPr>
        <p:spPr>
          <a:xfrm>
            <a:off x="205332" y="3418636"/>
            <a:ext cx="4032449" cy="2031325"/>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t>
            </a:r>
            <a:r>
              <a:rPr lang="de-AT" dirty="0"/>
              <a:t>Anleitung, 16 Bildkarten mit Impulssatz</a:t>
            </a:r>
            <a:endParaRPr lang="de-DE" dirty="0"/>
          </a:p>
          <a:p>
            <a:r>
              <a:rPr lang="de-AT" dirty="0"/>
              <a:t>Fragenkatalog für die Moderatorin</a:t>
            </a:r>
            <a:endParaRPr lang="de-DE" dirty="0"/>
          </a:p>
          <a:p>
            <a:r>
              <a:rPr lang="de-AT" dirty="0"/>
              <a:t>Visitenkarten zum Beschriften und Mitnehmen - Broschüre „8 Sachen die Erziehung stark machen“ (Land Vorarlberg) Ansichtsexemplar</a:t>
            </a:r>
            <a:endParaRPr lang="de-DE" dirty="0"/>
          </a:p>
        </p:txBody>
      </p:sp>
      <p:sp>
        <p:nvSpPr>
          <p:cNvPr id="6" name="Textfeld 5"/>
          <p:cNvSpPr txBox="1"/>
          <p:nvPr/>
        </p:nvSpPr>
        <p:spPr>
          <a:xfrm>
            <a:off x="244703" y="5449961"/>
            <a:ext cx="3990928" cy="646331"/>
          </a:xfrm>
          <a:prstGeom prst="rect">
            <a:avLst/>
          </a:prstGeom>
          <a:solidFill>
            <a:srgbClr val="FFCC00"/>
          </a:solidFill>
        </p:spPr>
        <p:txBody>
          <a:bodyPr wrap="square" rtlCol="0">
            <a:spAutoFit/>
          </a:bodyPr>
          <a:lstStyle/>
          <a:p>
            <a:r>
              <a:rPr lang="de-DE" b="1" dirty="0"/>
              <a:t>Sprachen</a:t>
            </a:r>
            <a:r>
              <a:rPr lang="de-DE" dirty="0"/>
              <a:t>: Deutsch, Türkisch, Russisch, Spanisch, Arabisch, Farsi, BKS</a:t>
            </a:r>
          </a:p>
        </p:txBody>
      </p:sp>
      <p:sp>
        <p:nvSpPr>
          <p:cNvPr id="7" name="Textfeld 6"/>
          <p:cNvSpPr txBox="1"/>
          <p:nvPr/>
        </p:nvSpPr>
        <p:spPr>
          <a:xfrm>
            <a:off x="4627821" y="1636051"/>
            <a:ext cx="4334559" cy="4062651"/>
          </a:xfrm>
          <a:prstGeom prst="rect">
            <a:avLst/>
          </a:prstGeom>
          <a:noFill/>
        </p:spPr>
        <p:txBody>
          <a:bodyPr wrap="square" rtlCol="0">
            <a:spAutoFit/>
          </a:bodyPr>
          <a:lstStyle/>
          <a:p>
            <a:r>
              <a:rPr lang="de-DE" sz="2400" b="1" dirty="0"/>
              <a:t>Kurzbeschreibung</a:t>
            </a:r>
            <a:r>
              <a:rPr lang="de-DE" dirty="0"/>
              <a:t>:</a:t>
            </a:r>
          </a:p>
          <a:p>
            <a:r>
              <a:rPr lang="de-DE" dirty="0"/>
              <a:t>Erziehung ist ein lebendiger und spannender Prozess. Sie kann zwar manchmal anstrengend sein, aber vor allem macht sie Spaß und ist wichtig für die Gesellschaft. Mit starker Erziehung hat die Welt mehr von ihren Kindern und die Kinder mehr von der Welt. </a:t>
            </a:r>
          </a:p>
          <a:p>
            <a:r>
              <a:rPr lang="de-DE" dirty="0"/>
              <a:t>Mithilfe der Karten können die Eltern über ihren Erziehungsalltag ins Gespräch kommen.</a:t>
            </a:r>
          </a:p>
          <a:p>
            <a:r>
              <a:rPr lang="de-DE" dirty="0"/>
              <a:t>Auf kleine Visitenkarten können eventuelle Vorsätze oder ein Spruch geschrieben und mit nach Hause genommen werden. </a:t>
            </a:r>
          </a:p>
        </p:txBody>
      </p:sp>
      <p:sp>
        <p:nvSpPr>
          <p:cNvPr id="9" name="Textfeld 8"/>
          <p:cNvSpPr txBox="1"/>
          <p:nvPr/>
        </p:nvSpPr>
        <p:spPr>
          <a:xfrm>
            <a:off x="243202" y="6375568"/>
            <a:ext cx="3990928" cy="246221"/>
          </a:xfrm>
          <a:prstGeom prst="rect">
            <a:avLst/>
          </a:prstGeom>
          <a:noFill/>
        </p:spPr>
        <p:txBody>
          <a:bodyPr wrap="square" rtlCol="0">
            <a:spAutoFit/>
          </a:bodyPr>
          <a:lstStyle/>
          <a:p>
            <a:r>
              <a:rPr lang="de-AT" sz="1000" dirty="0"/>
              <a:t>Herausgeber: KBW Vorarlberg </a:t>
            </a:r>
            <a:endParaRPr lang="de-DE" sz="1000" dirty="0"/>
          </a:p>
        </p:txBody>
      </p:sp>
      <p:pic>
        <p:nvPicPr>
          <p:cNvPr id="2" name="Grafi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0610" y="1303050"/>
            <a:ext cx="3074439" cy="2080981"/>
          </a:xfrm>
          <a:prstGeom prst="rect">
            <a:avLst/>
          </a:prstGeom>
        </p:spPr>
      </p:pic>
    </p:spTree>
    <p:extLst>
      <p:ext uri="{BB962C8B-B14F-4D97-AF65-F5344CB8AC3E}">
        <p14:creationId xmlns:p14="http://schemas.microsoft.com/office/powerpoint/2010/main" val="38487043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p:cNvSpPr txBox="1"/>
          <p:nvPr/>
        </p:nvSpPr>
        <p:spPr>
          <a:xfrm>
            <a:off x="3462250" y="450147"/>
            <a:ext cx="5070190" cy="1631216"/>
          </a:xfrm>
          <a:prstGeom prst="rect">
            <a:avLst/>
          </a:prstGeom>
          <a:solidFill>
            <a:srgbClr val="FFCC00"/>
          </a:solidFill>
        </p:spPr>
        <p:txBody>
          <a:bodyPr wrap="square" rtlCol="0">
            <a:spAutoFit/>
          </a:bodyPr>
          <a:lstStyle/>
          <a:p>
            <a:r>
              <a:rPr lang="de-AT" sz="4000" b="1" dirty="0"/>
              <a:t>„Kraftquellen im Alltag"</a:t>
            </a:r>
            <a:endParaRPr lang="de-DE" sz="4000" dirty="0"/>
          </a:p>
          <a:p>
            <a:r>
              <a:rPr lang="de-AT" sz="2000" b="1" dirty="0"/>
              <a:t>Energie- und Zeitmanagement</a:t>
            </a:r>
            <a:endParaRPr lang="de-DE" sz="2000" dirty="0">
              <a:effectLst/>
            </a:endParaRPr>
          </a:p>
        </p:txBody>
      </p:sp>
      <p:sp>
        <p:nvSpPr>
          <p:cNvPr id="5" name="Textfeld 4"/>
          <p:cNvSpPr txBox="1"/>
          <p:nvPr/>
        </p:nvSpPr>
        <p:spPr>
          <a:xfrm>
            <a:off x="272280" y="3861048"/>
            <a:ext cx="4032449" cy="1754326"/>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Anleitung, 18 Bildkarten mit Impulsen auf der Rückseite, Anleitung Entspannungsübung</a:t>
            </a:r>
          </a:p>
          <a:p>
            <a:r>
              <a:rPr lang="de-DE" dirty="0"/>
              <a:t>Herzen zum Mitgeben</a:t>
            </a:r>
          </a:p>
          <a:p>
            <a:r>
              <a:rPr lang="de-DE" dirty="0"/>
              <a:t>(Steine (Muscheln) zum Wählen)</a:t>
            </a:r>
          </a:p>
          <a:p>
            <a:endParaRPr lang="de-DE" dirty="0"/>
          </a:p>
        </p:txBody>
      </p:sp>
      <p:sp>
        <p:nvSpPr>
          <p:cNvPr id="6" name="Textfeld 5"/>
          <p:cNvSpPr txBox="1"/>
          <p:nvPr/>
        </p:nvSpPr>
        <p:spPr>
          <a:xfrm>
            <a:off x="293041" y="5714672"/>
            <a:ext cx="3990928" cy="369332"/>
          </a:xfrm>
          <a:prstGeom prst="rect">
            <a:avLst/>
          </a:prstGeom>
          <a:solidFill>
            <a:srgbClr val="FFCC00"/>
          </a:solidFill>
        </p:spPr>
        <p:txBody>
          <a:bodyPr wrap="square" rtlCol="0">
            <a:spAutoFit/>
          </a:bodyPr>
          <a:lstStyle/>
          <a:p>
            <a:r>
              <a:rPr lang="de-DE" b="1" dirty="0"/>
              <a:t>Sprachen</a:t>
            </a:r>
            <a:r>
              <a:rPr lang="de-DE" dirty="0"/>
              <a:t>: Deutsch, Russisch, Türkisch</a:t>
            </a:r>
          </a:p>
        </p:txBody>
      </p:sp>
      <p:sp>
        <p:nvSpPr>
          <p:cNvPr id="7" name="Textfeld 6"/>
          <p:cNvSpPr txBox="1"/>
          <p:nvPr/>
        </p:nvSpPr>
        <p:spPr>
          <a:xfrm>
            <a:off x="4641729" y="2276872"/>
            <a:ext cx="4334559" cy="3231654"/>
          </a:xfrm>
          <a:prstGeom prst="rect">
            <a:avLst/>
          </a:prstGeom>
          <a:noFill/>
        </p:spPr>
        <p:txBody>
          <a:bodyPr wrap="square" rtlCol="0">
            <a:spAutoFit/>
          </a:bodyPr>
          <a:lstStyle/>
          <a:p>
            <a:r>
              <a:rPr lang="de-DE" sz="2400" b="1" dirty="0"/>
              <a:t>Kurzbeschreibung</a:t>
            </a:r>
            <a:r>
              <a:rPr lang="de-DE" dirty="0"/>
              <a:t>:</a:t>
            </a:r>
          </a:p>
          <a:p>
            <a:r>
              <a:rPr lang="de-DE" dirty="0"/>
              <a:t>Familienstress? Alltagsstress? Berufsstress?</a:t>
            </a:r>
          </a:p>
          <a:p>
            <a:endParaRPr lang="de-AT" dirty="0"/>
          </a:p>
          <a:p>
            <a:r>
              <a:rPr lang="de-AT" dirty="0"/>
              <a:t>Sich Zeit nehmen, um auf den eigenen Alltag zu schauen – das soll diese Gesprächsrunde bewirken. Was tut mir gut? Was würde ich sehr gerne tun – und warum tue ich es nicht? </a:t>
            </a:r>
          </a:p>
          <a:p>
            <a:endParaRPr lang="de-AT" dirty="0"/>
          </a:p>
          <a:p>
            <a:r>
              <a:rPr lang="de-AT" dirty="0"/>
              <a:t>Auch unsere Kinder spüren wenn wir zufrieden sind und es uns gut geht.</a:t>
            </a:r>
            <a:endParaRPr lang="de-DE" dirty="0"/>
          </a:p>
        </p:txBody>
      </p:sp>
      <p:sp>
        <p:nvSpPr>
          <p:cNvPr id="9" name="Textfeld 8"/>
          <p:cNvSpPr txBox="1"/>
          <p:nvPr/>
        </p:nvSpPr>
        <p:spPr>
          <a:xfrm>
            <a:off x="243202" y="6375568"/>
            <a:ext cx="3990928" cy="246221"/>
          </a:xfrm>
          <a:prstGeom prst="rect">
            <a:avLst/>
          </a:prstGeom>
          <a:noFill/>
        </p:spPr>
        <p:txBody>
          <a:bodyPr wrap="square" rtlCol="0">
            <a:spAutoFit/>
          </a:bodyPr>
          <a:lstStyle/>
          <a:p>
            <a:r>
              <a:rPr lang="de-AT" sz="1000" dirty="0"/>
              <a:t>Herausgeber: KBW Vorarlberg </a:t>
            </a:r>
            <a:endParaRPr lang="de-DE" sz="1000" dirty="0"/>
          </a:p>
        </p:txBody>
      </p:sp>
      <p:pic>
        <p:nvPicPr>
          <p:cNvPr id="3" name="Grafik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562" y="1555981"/>
            <a:ext cx="2790056" cy="2092542"/>
          </a:xfrm>
          <a:prstGeom prst="rect">
            <a:avLst/>
          </a:prstGeom>
        </p:spPr>
      </p:pic>
    </p:spTree>
    <p:extLst>
      <p:ext uri="{BB962C8B-B14F-4D97-AF65-F5344CB8AC3E}">
        <p14:creationId xmlns:p14="http://schemas.microsoft.com/office/powerpoint/2010/main" val="15310776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p:cNvSpPr txBox="1"/>
          <p:nvPr/>
        </p:nvSpPr>
        <p:spPr>
          <a:xfrm>
            <a:off x="3462250" y="450147"/>
            <a:ext cx="5070190" cy="1200329"/>
          </a:xfrm>
          <a:prstGeom prst="rect">
            <a:avLst/>
          </a:prstGeom>
          <a:solidFill>
            <a:srgbClr val="FFCC00"/>
          </a:solidFill>
        </p:spPr>
        <p:txBody>
          <a:bodyPr wrap="square" rtlCol="0">
            <a:spAutoFit/>
          </a:bodyPr>
          <a:lstStyle/>
          <a:p>
            <a:r>
              <a:rPr lang="de-AT" sz="3600" b="1" dirty="0"/>
              <a:t>„Pubertät – Wenn Eltern schwierig werden"</a:t>
            </a:r>
            <a:endParaRPr lang="de-DE" sz="3600" dirty="0">
              <a:effectLst/>
            </a:endParaRPr>
          </a:p>
        </p:txBody>
      </p:sp>
      <p:sp>
        <p:nvSpPr>
          <p:cNvPr id="5" name="Textfeld 4"/>
          <p:cNvSpPr txBox="1"/>
          <p:nvPr/>
        </p:nvSpPr>
        <p:spPr>
          <a:xfrm>
            <a:off x="251519" y="4255928"/>
            <a:ext cx="4032449" cy="1200329"/>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Anleitung, 12 Stehkarten mit Elternaussagen auf der Rückseite und einer möglichen Jugendantwort auf der Vorderseite</a:t>
            </a:r>
          </a:p>
        </p:txBody>
      </p:sp>
      <p:sp>
        <p:nvSpPr>
          <p:cNvPr id="6" name="Textfeld 5"/>
          <p:cNvSpPr txBox="1"/>
          <p:nvPr/>
        </p:nvSpPr>
        <p:spPr>
          <a:xfrm>
            <a:off x="293041" y="5714672"/>
            <a:ext cx="3990928" cy="369332"/>
          </a:xfrm>
          <a:prstGeom prst="rect">
            <a:avLst/>
          </a:prstGeom>
          <a:solidFill>
            <a:srgbClr val="FFCC00"/>
          </a:solidFill>
        </p:spPr>
        <p:txBody>
          <a:bodyPr wrap="square" rtlCol="0">
            <a:spAutoFit/>
          </a:bodyPr>
          <a:lstStyle/>
          <a:p>
            <a:r>
              <a:rPr lang="de-DE" b="1" dirty="0"/>
              <a:t>Sprachen</a:t>
            </a:r>
            <a:r>
              <a:rPr lang="de-DE" dirty="0"/>
              <a:t>: Deutsch, Türkisch</a:t>
            </a:r>
          </a:p>
        </p:txBody>
      </p:sp>
      <p:sp>
        <p:nvSpPr>
          <p:cNvPr id="7" name="Textfeld 6"/>
          <p:cNvSpPr txBox="1"/>
          <p:nvPr/>
        </p:nvSpPr>
        <p:spPr>
          <a:xfrm>
            <a:off x="4644007" y="1772816"/>
            <a:ext cx="4334559" cy="4062651"/>
          </a:xfrm>
          <a:prstGeom prst="rect">
            <a:avLst/>
          </a:prstGeom>
          <a:noFill/>
        </p:spPr>
        <p:txBody>
          <a:bodyPr wrap="square" rtlCol="0">
            <a:spAutoFit/>
          </a:bodyPr>
          <a:lstStyle/>
          <a:p>
            <a:r>
              <a:rPr lang="de-DE" sz="2400" b="1" dirty="0"/>
              <a:t>Kurzbeschreibung</a:t>
            </a:r>
            <a:r>
              <a:rPr lang="de-DE" dirty="0"/>
              <a:t>: </a:t>
            </a:r>
          </a:p>
          <a:p>
            <a:r>
              <a:rPr lang="de-AT" dirty="0"/>
              <a:t>Wie gut kennen wir unser pubertierendes Kind? Mithilfe von Fragekarten kommen Eltern ins Nachdenken. </a:t>
            </a:r>
          </a:p>
          <a:p>
            <a:r>
              <a:rPr lang="de-AT" dirty="0"/>
              <a:t>Aktuelle Themen der Teilnehmenden werden mit Bildkarten und Elternaussagen angesprochen. Tipps stehen im Inneren der Klappkarten.</a:t>
            </a:r>
          </a:p>
          <a:p>
            <a:r>
              <a:rPr lang="de-AT" dirty="0"/>
              <a:t>Zum Abschluss bekommen die Eltern ein Herz – hier ist Platz um drauf zu schreiben was sie an ihren Kindern besonders mögen oder ihnen schon lange nicht mehr gesagt haben. Ein positiver Blick auf die Jugendlichen kann etwas verändern!</a:t>
            </a:r>
            <a:endParaRPr lang="de-DE" dirty="0"/>
          </a:p>
        </p:txBody>
      </p:sp>
      <p:sp>
        <p:nvSpPr>
          <p:cNvPr id="9" name="Textfeld 8"/>
          <p:cNvSpPr txBox="1"/>
          <p:nvPr/>
        </p:nvSpPr>
        <p:spPr>
          <a:xfrm>
            <a:off x="243202" y="6375568"/>
            <a:ext cx="3990928" cy="246221"/>
          </a:xfrm>
          <a:prstGeom prst="rect">
            <a:avLst/>
          </a:prstGeom>
          <a:noFill/>
        </p:spPr>
        <p:txBody>
          <a:bodyPr wrap="square" rtlCol="0">
            <a:spAutoFit/>
          </a:bodyPr>
          <a:lstStyle/>
          <a:p>
            <a:r>
              <a:rPr lang="de-AT" sz="1000" dirty="0"/>
              <a:t>Herausgeber: KBW Vorarlberg </a:t>
            </a:r>
            <a:endParaRPr lang="de-DE" sz="1000" dirty="0"/>
          </a:p>
        </p:txBody>
      </p:sp>
      <p:pic>
        <p:nvPicPr>
          <p:cNvPr id="2" name="Grafi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8846" y="1512182"/>
            <a:ext cx="3323843" cy="2492882"/>
          </a:xfrm>
          <a:prstGeom prst="rect">
            <a:avLst/>
          </a:prstGeom>
        </p:spPr>
      </p:pic>
    </p:spTree>
    <p:extLst>
      <p:ext uri="{BB962C8B-B14F-4D97-AF65-F5344CB8AC3E}">
        <p14:creationId xmlns:p14="http://schemas.microsoft.com/office/powerpoint/2010/main" val="8367515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p:cNvSpPr txBox="1"/>
          <p:nvPr/>
        </p:nvSpPr>
        <p:spPr>
          <a:xfrm>
            <a:off x="3462250" y="450147"/>
            <a:ext cx="5070190" cy="923330"/>
          </a:xfrm>
          <a:prstGeom prst="rect">
            <a:avLst/>
          </a:prstGeom>
          <a:solidFill>
            <a:srgbClr val="FFCC00"/>
          </a:solidFill>
        </p:spPr>
        <p:txBody>
          <a:bodyPr wrap="square" rtlCol="0">
            <a:spAutoFit/>
          </a:bodyPr>
          <a:lstStyle/>
          <a:p>
            <a:r>
              <a:rPr lang="de-AT" sz="3400" b="1" dirty="0"/>
              <a:t>„Was mich trägt und hält“</a:t>
            </a:r>
            <a:r>
              <a:rPr lang="de-DE" sz="3400" dirty="0"/>
              <a:t> </a:t>
            </a:r>
            <a:r>
              <a:rPr lang="de-AT" sz="2000" b="1" dirty="0"/>
              <a:t>Lebenskraft Spiritualität</a:t>
            </a:r>
            <a:endParaRPr lang="de-DE" sz="2000" dirty="0">
              <a:effectLst/>
            </a:endParaRPr>
          </a:p>
        </p:txBody>
      </p:sp>
      <p:sp>
        <p:nvSpPr>
          <p:cNvPr id="5" name="Textfeld 4"/>
          <p:cNvSpPr txBox="1"/>
          <p:nvPr/>
        </p:nvSpPr>
        <p:spPr>
          <a:xfrm>
            <a:off x="251519" y="4255928"/>
            <a:ext cx="4032449" cy="1200329"/>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Lebenskraft, Spiritualität</a:t>
            </a:r>
          </a:p>
          <a:p>
            <a:r>
              <a:rPr lang="de-DE" dirty="0"/>
              <a:t>Anleitung, 25 </a:t>
            </a:r>
            <a:r>
              <a:rPr lang="de-DE" dirty="0" err="1"/>
              <a:t>Memorykarten</a:t>
            </a:r>
            <a:endParaRPr lang="de-DE" dirty="0"/>
          </a:p>
          <a:p>
            <a:r>
              <a:rPr lang="de-DE" dirty="0"/>
              <a:t>2x 25 Bildkarten mit Impulsfragen und</a:t>
            </a:r>
          </a:p>
          <a:p>
            <a:r>
              <a:rPr lang="de-DE" dirty="0"/>
              <a:t>hilfreichen Tipps</a:t>
            </a:r>
          </a:p>
        </p:txBody>
      </p:sp>
      <p:sp>
        <p:nvSpPr>
          <p:cNvPr id="6" name="Textfeld 5"/>
          <p:cNvSpPr txBox="1"/>
          <p:nvPr/>
        </p:nvSpPr>
        <p:spPr>
          <a:xfrm>
            <a:off x="293041" y="5714672"/>
            <a:ext cx="3990928" cy="369332"/>
          </a:xfrm>
          <a:prstGeom prst="rect">
            <a:avLst/>
          </a:prstGeom>
          <a:solidFill>
            <a:srgbClr val="FFCC00"/>
          </a:solidFill>
        </p:spPr>
        <p:txBody>
          <a:bodyPr wrap="square" rtlCol="0">
            <a:spAutoFit/>
          </a:bodyPr>
          <a:lstStyle/>
          <a:p>
            <a:r>
              <a:rPr lang="de-DE" b="1" dirty="0"/>
              <a:t>Sprachen</a:t>
            </a:r>
            <a:r>
              <a:rPr lang="de-DE" dirty="0"/>
              <a:t>: Deutsch</a:t>
            </a:r>
          </a:p>
        </p:txBody>
      </p:sp>
      <p:sp>
        <p:nvSpPr>
          <p:cNvPr id="7" name="Textfeld 6"/>
          <p:cNvSpPr txBox="1"/>
          <p:nvPr/>
        </p:nvSpPr>
        <p:spPr>
          <a:xfrm>
            <a:off x="4644007" y="1397967"/>
            <a:ext cx="4334559" cy="4616648"/>
          </a:xfrm>
          <a:prstGeom prst="rect">
            <a:avLst/>
          </a:prstGeom>
          <a:noFill/>
        </p:spPr>
        <p:txBody>
          <a:bodyPr wrap="square" rtlCol="0">
            <a:spAutoFit/>
          </a:bodyPr>
          <a:lstStyle/>
          <a:p>
            <a:r>
              <a:rPr lang="de-DE" sz="2400" b="1" dirty="0"/>
              <a:t>Kurzbeschreibung</a:t>
            </a:r>
            <a:r>
              <a:rPr lang="de-DE" dirty="0"/>
              <a:t>:</a:t>
            </a:r>
          </a:p>
          <a:p>
            <a:r>
              <a:rPr lang="de-DE" dirty="0"/>
              <a:t>Wir möchten Eltern ermutigen und inspirieren, sich gemeinsam mit anderen über Fragen und Erfahrungen auszutauschen, die alle Menschen in ihrem Inneren berühren. </a:t>
            </a:r>
          </a:p>
          <a:p>
            <a:r>
              <a:rPr lang="de-AT" dirty="0"/>
              <a:t>Was gibt mir Kraft? Vielleicht erinnern wir uns an Vorbilder und unseren Mut, erinnern uns daran was wirklich wichtig ist und an die Hoffnung, die trägt und hält.</a:t>
            </a:r>
          </a:p>
          <a:p>
            <a:endParaRPr lang="de-AT" dirty="0"/>
          </a:p>
          <a:p>
            <a:r>
              <a:rPr lang="de-AT" dirty="0"/>
              <a:t>Das Materialpaket enthält viele positive, aufmunternde Begleittexte und die Karten geben wertvolle Tipps für den Alltag und regen zum Nachdenken an.</a:t>
            </a:r>
          </a:p>
          <a:p>
            <a:endParaRPr lang="de-DE" dirty="0"/>
          </a:p>
        </p:txBody>
      </p:sp>
      <p:pic>
        <p:nvPicPr>
          <p:cNvPr id="8" name="Grafik 7"/>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1580" y="1628800"/>
            <a:ext cx="2584236" cy="2088232"/>
          </a:xfrm>
          <a:prstGeom prst="rect">
            <a:avLst/>
          </a:prstGeom>
          <a:noFill/>
          <a:ln>
            <a:noFill/>
          </a:ln>
        </p:spPr>
      </p:pic>
      <p:sp>
        <p:nvSpPr>
          <p:cNvPr id="9" name="Textfeld 8"/>
          <p:cNvSpPr txBox="1"/>
          <p:nvPr/>
        </p:nvSpPr>
        <p:spPr>
          <a:xfrm>
            <a:off x="243202" y="6375568"/>
            <a:ext cx="3990928" cy="246221"/>
          </a:xfrm>
          <a:prstGeom prst="rect">
            <a:avLst/>
          </a:prstGeom>
          <a:noFill/>
        </p:spPr>
        <p:txBody>
          <a:bodyPr wrap="square" rtlCol="0">
            <a:spAutoFit/>
          </a:bodyPr>
          <a:lstStyle/>
          <a:p>
            <a:r>
              <a:rPr lang="de-AT" sz="1000" dirty="0"/>
              <a:t>Herausgeberin: Eva Maria Mayr </a:t>
            </a:r>
            <a:endParaRPr lang="de-DE" sz="1000" dirty="0"/>
          </a:p>
        </p:txBody>
      </p:sp>
    </p:spTree>
    <p:extLst>
      <p:ext uri="{BB962C8B-B14F-4D97-AF65-F5344CB8AC3E}">
        <p14:creationId xmlns:p14="http://schemas.microsoft.com/office/powerpoint/2010/main" val="39199126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p:cNvSpPr txBox="1"/>
          <p:nvPr/>
        </p:nvSpPr>
        <p:spPr>
          <a:xfrm>
            <a:off x="3462250" y="450147"/>
            <a:ext cx="5070190" cy="1015663"/>
          </a:xfrm>
          <a:prstGeom prst="rect">
            <a:avLst/>
          </a:prstGeom>
          <a:solidFill>
            <a:srgbClr val="FFCC00"/>
          </a:solidFill>
        </p:spPr>
        <p:txBody>
          <a:bodyPr wrap="square" rtlCol="0">
            <a:spAutoFit/>
          </a:bodyPr>
          <a:lstStyle/>
          <a:p>
            <a:r>
              <a:rPr lang="de-AT" sz="4000" b="1" dirty="0"/>
              <a:t>„Kinder und Konsum“</a:t>
            </a:r>
            <a:endParaRPr lang="de-DE" sz="4000" dirty="0"/>
          </a:p>
          <a:p>
            <a:r>
              <a:rPr lang="de-AT" sz="2000" b="1" dirty="0"/>
              <a:t>Suchtprävention</a:t>
            </a:r>
            <a:endParaRPr lang="de-DE" sz="2000" dirty="0">
              <a:effectLst/>
            </a:endParaRPr>
          </a:p>
        </p:txBody>
      </p:sp>
      <p:sp>
        <p:nvSpPr>
          <p:cNvPr id="5" name="Textfeld 4"/>
          <p:cNvSpPr txBox="1"/>
          <p:nvPr/>
        </p:nvSpPr>
        <p:spPr>
          <a:xfrm>
            <a:off x="251519" y="4005064"/>
            <a:ext cx="4032449" cy="1477328"/>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Anleitung, Karten mit Impulssatz und </a:t>
            </a:r>
            <a:r>
              <a:rPr lang="de-DE" dirty="0" err="1"/>
              <a:t>ExpertInnentipp</a:t>
            </a:r>
            <a:r>
              <a:rPr lang="de-DE" dirty="0"/>
              <a:t> auf der Rückseite</a:t>
            </a:r>
          </a:p>
          <a:p>
            <a:r>
              <a:rPr lang="de-DE" dirty="0"/>
              <a:t>Fragenkatalog für die Moderatorin</a:t>
            </a:r>
          </a:p>
          <a:p>
            <a:r>
              <a:rPr lang="de-DE" dirty="0"/>
              <a:t>Infoblatt für die Eltern</a:t>
            </a:r>
          </a:p>
        </p:txBody>
      </p:sp>
      <p:sp>
        <p:nvSpPr>
          <p:cNvPr id="6" name="Textfeld 5"/>
          <p:cNvSpPr txBox="1"/>
          <p:nvPr/>
        </p:nvSpPr>
        <p:spPr>
          <a:xfrm>
            <a:off x="293041" y="5714672"/>
            <a:ext cx="3990928" cy="369332"/>
          </a:xfrm>
          <a:prstGeom prst="rect">
            <a:avLst/>
          </a:prstGeom>
          <a:solidFill>
            <a:srgbClr val="FFCC00"/>
          </a:solidFill>
        </p:spPr>
        <p:txBody>
          <a:bodyPr wrap="square" rtlCol="0">
            <a:spAutoFit/>
          </a:bodyPr>
          <a:lstStyle/>
          <a:p>
            <a:r>
              <a:rPr lang="de-DE" b="1" dirty="0"/>
              <a:t>Sprachen</a:t>
            </a:r>
            <a:r>
              <a:rPr lang="de-DE" dirty="0"/>
              <a:t>: Deutsch, Englisch</a:t>
            </a:r>
          </a:p>
        </p:txBody>
      </p:sp>
      <p:sp>
        <p:nvSpPr>
          <p:cNvPr id="7" name="Textfeld 6"/>
          <p:cNvSpPr txBox="1"/>
          <p:nvPr/>
        </p:nvSpPr>
        <p:spPr>
          <a:xfrm>
            <a:off x="4644008" y="1779714"/>
            <a:ext cx="4334559" cy="3508653"/>
          </a:xfrm>
          <a:prstGeom prst="rect">
            <a:avLst/>
          </a:prstGeom>
          <a:noFill/>
        </p:spPr>
        <p:txBody>
          <a:bodyPr wrap="square" rtlCol="0">
            <a:spAutoFit/>
          </a:bodyPr>
          <a:lstStyle/>
          <a:p>
            <a:r>
              <a:rPr lang="de-DE" sz="2400" b="1" dirty="0"/>
              <a:t>Kurzbeschreibung</a:t>
            </a:r>
            <a:r>
              <a:rPr lang="de-DE" dirty="0"/>
              <a:t>:</a:t>
            </a:r>
          </a:p>
          <a:p>
            <a:endParaRPr lang="de-AT" dirty="0"/>
          </a:p>
          <a:p>
            <a:r>
              <a:rPr lang="de-AT" dirty="0"/>
              <a:t>Die Eltern werden mit manchen Tricks der Werbe- und Konsumindustrie konfrontiert und dadurch auf mögliche Fallen aufmerksam gemacht.</a:t>
            </a:r>
          </a:p>
          <a:p>
            <a:endParaRPr lang="de-AT" dirty="0"/>
          </a:p>
          <a:p>
            <a:r>
              <a:rPr lang="de-AT" dirty="0" err="1"/>
              <a:t>Weiters</a:t>
            </a:r>
            <a:r>
              <a:rPr lang="de-AT" dirty="0"/>
              <a:t> geht es darum, wie wir unsere Kinder durch einen guten Umgang mit Konsum, Werbung, Wunscherfüllung oder Nein-sagen stärken können.</a:t>
            </a:r>
          </a:p>
          <a:p>
            <a:endParaRPr lang="de-DE" dirty="0"/>
          </a:p>
        </p:txBody>
      </p:sp>
      <p:pic>
        <p:nvPicPr>
          <p:cNvPr id="9" name="Bild 28"/>
          <p:cNvPicPr/>
          <p:nvPr/>
        </p:nvPicPr>
        <p:blipFill>
          <a:blip r:embed="rId2"/>
          <a:stretch>
            <a:fillRect/>
          </a:stretch>
        </p:blipFill>
        <p:spPr>
          <a:xfrm>
            <a:off x="292393" y="1560648"/>
            <a:ext cx="2479407" cy="2012368"/>
          </a:xfrm>
          <a:prstGeom prst="rect">
            <a:avLst/>
          </a:prstGeom>
        </p:spPr>
      </p:pic>
      <p:sp>
        <p:nvSpPr>
          <p:cNvPr id="8" name="Textfeld 7"/>
          <p:cNvSpPr txBox="1"/>
          <p:nvPr/>
        </p:nvSpPr>
        <p:spPr>
          <a:xfrm>
            <a:off x="243202" y="6375568"/>
            <a:ext cx="3990928" cy="246221"/>
          </a:xfrm>
          <a:prstGeom prst="rect">
            <a:avLst/>
          </a:prstGeom>
          <a:noFill/>
        </p:spPr>
        <p:txBody>
          <a:bodyPr wrap="square" rtlCol="0">
            <a:spAutoFit/>
          </a:bodyPr>
          <a:lstStyle/>
          <a:p>
            <a:r>
              <a:rPr lang="de-AT" sz="1000" dirty="0"/>
              <a:t>Herausgeber: pro </a:t>
            </a:r>
            <a:r>
              <a:rPr lang="de-AT" sz="1000" dirty="0" err="1"/>
              <a:t>mente</a:t>
            </a:r>
            <a:r>
              <a:rPr lang="de-AT" sz="1000" dirty="0"/>
              <a:t> Oberösterreich – Institut für Suchprävention </a:t>
            </a:r>
            <a:endParaRPr lang="de-DE" sz="1000" dirty="0"/>
          </a:p>
        </p:txBody>
      </p:sp>
    </p:spTree>
    <p:extLst>
      <p:ext uri="{BB962C8B-B14F-4D97-AF65-F5344CB8AC3E}">
        <p14:creationId xmlns:p14="http://schemas.microsoft.com/office/powerpoint/2010/main" val="9659031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p:cNvSpPr txBox="1"/>
          <p:nvPr/>
        </p:nvSpPr>
        <p:spPr>
          <a:xfrm>
            <a:off x="4499992" y="404664"/>
            <a:ext cx="3774046" cy="1569660"/>
          </a:xfrm>
          <a:prstGeom prst="rect">
            <a:avLst/>
          </a:prstGeom>
          <a:solidFill>
            <a:srgbClr val="FFCC00"/>
          </a:solidFill>
        </p:spPr>
        <p:txBody>
          <a:bodyPr wrap="square" rtlCol="0">
            <a:spAutoFit/>
          </a:bodyPr>
          <a:lstStyle/>
          <a:p>
            <a:r>
              <a:rPr lang="de-AT" sz="4000" b="1" dirty="0"/>
              <a:t>„Stark durch Beziehung“</a:t>
            </a:r>
            <a:r>
              <a:rPr lang="de-DE" sz="4000" dirty="0"/>
              <a:t> </a:t>
            </a:r>
          </a:p>
          <a:p>
            <a:r>
              <a:rPr lang="de-AT" sz="1600" b="1" dirty="0"/>
              <a:t>Stärkung der Erziehungskompetenz</a:t>
            </a:r>
            <a:endParaRPr lang="de-DE" sz="1600" dirty="0">
              <a:effectLst/>
            </a:endParaRPr>
          </a:p>
        </p:txBody>
      </p:sp>
      <p:sp>
        <p:nvSpPr>
          <p:cNvPr id="5" name="Textfeld 4"/>
          <p:cNvSpPr txBox="1"/>
          <p:nvPr/>
        </p:nvSpPr>
        <p:spPr>
          <a:xfrm>
            <a:off x="251519" y="4255928"/>
            <a:ext cx="4032449" cy="646331"/>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8 Impulskarten mit Anregungen auf der Rückseite</a:t>
            </a:r>
          </a:p>
        </p:txBody>
      </p:sp>
      <p:sp>
        <p:nvSpPr>
          <p:cNvPr id="6" name="Textfeld 5"/>
          <p:cNvSpPr txBox="1"/>
          <p:nvPr/>
        </p:nvSpPr>
        <p:spPr>
          <a:xfrm>
            <a:off x="293041" y="5714672"/>
            <a:ext cx="3990928" cy="369332"/>
          </a:xfrm>
          <a:prstGeom prst="rect">
            <a:avLst/>
          </a:prstGeom>
          <a:solidFill>
            <a:srgbClr val="FFCC00"/>
          </a:solidFill>
        </p:spPr>
        <p:txBody>
          <a:bodyPr wrap="square" rtlCol="0">
            <a:spAutoFit/>
          </a:bodyPr>
          <a:lstStyle/>
          <a:p>
            <a:r>
              <a:rPr lang="de-DE" b="1" dirty="0"/>
              <a:t>Sprachen</a:t>
            </a:r>
            <a:r>
              <a:rPr lang="de-DE" dirty="0"/>
              <a:t>: Deutsch, Englisch, Russisch</a:t>
            </a:r>
          </a:p>
        </p:txBody>
      </p:sp>
      <p:sp>
        <p:nvSpPr>
          <p:cNvPr id="7" name="Textfeld 6"/>
          <p:cNvSpPr txBox="1"/>
          <p:nvPr/>
        </p:nvSpPr>
        <p:spPr>
          <a:xfrm>
            <a:off x="4499992" y="2175247"/>
            <a:ext cx="4334559" cy="3785652"/>
          </a:xfrm>
          <a:prstGeom prst="rect">
            <a:avLst/>
          </a:prstGeom>
          <a:noFill/>
        </p:spPr>
        <p:txBody>
          <a:bodyPr wrap="square" rtlCol="0">
            <a:spAutoFit/>
          </a:bodyPr>
          <a:lstStyle/>
          <a:p>
            <a:r>
              <a:rPr lang="de-DE" sz="2400" b="1" dirty="0"/>
              <a:t>Kurzbeschreibung</a:t>
            </a:r>
            <a:r>
              <a:rPr lang="de-DE" dirty="0"/>
              <a:t>:</a:t>
            </a:r>
          </a:p>
          <a:p>
            <a:r>
              <a:rPr lang="de-DE" dirty="0"/>
              <a:t>Kinder wollen stark werden und brauchen Kontakt und körperliche Nähe, Geborgenheit und Verlässlichkeit, Zuwendung und Zwiegespräch, eine sichere Bindung, Anerkennung der Einzigartigkeit, Vertrauen in die eigenen Fähigkeiten, eine ansprechende Umgebung, Orientierung, sprachliche Anregung, viel Geduld, vertraute Betreuung und einen sorgfältigen Umgang mit Medien.  </a:t>
            </a:r>
          </a:p>
          <a:p>
            <a:r>
              <a:rPr lang="de-DE" dirty="0"/>
              <a:t>Mit Fragen auf den Rückseiten werden dazu viele Anregungen gegeben.</a:t>
            </a:r>
          </a:p>
        </p:txBody>
      </p:sp>
      <p:sp>
        <p:nvSpPr>
          <p:cNvPr id="2" name="Textfeld 1"/>
          <p:cNvSpPr txBox="1"/>
          <p:nvPr/>
        </p:nvSpPr>
        <p:spPr>
          <a:xfrm>
            <a:off x="243202" y="6375568"/>
            <a:ext cx="3990928" cy="246221"/>
          </a:xfrm>
          <a:prstGeom prst="rect">
            <a:avLst/>
          </a:prstGeom>
          <a:noFill/>
        </p:spPr>
        <p:txBody>
          <a:bodyPr wrap="square" rtlCol="0">
            <a:spAutoFit/>
          </a:bodyPr>
          <a:lstStyle/>
          <a:p>
            <a:r>
              <a:rPr lang="de-AT" sz="1000" dirty="0"/>
              <a:t>Herausgeber: Elternbildung Schweiz</a:t>
            </a:r>
            <a:endParaRPr lang="de-DE" sz="1000" dirty="0"/>
          </a:p>
        </p:txBody>
      </p:sp>
      <p:pic>
        <p:nvPicPr>
          <p:cNvPr id="3" name="Grafik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0326" y="1412776"/>
            <a:ext cx="3314074" cy="2485555"/>
          </a:xfrm>
          <a:prstGeom prst="rect">
            <a:avLst/>
          </a:prstGeom>
        </p:spPr>
      </p:pic>
    </p:spTree>
    <p:extLst>
      <p:ext uri="{BB962C8B-B14F-4D97-AF65-F5344CB8AC3E}">
        <p14:creationId xmlns:p14="http://schemas.microsoft.com/office/powerpoint/2010/main" val="26593671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p:cNvSpPr txBox="1"/>
          <p:nvPr/>
        </p:nvSpPr>
        <p:spPr>
          <a:xfrm>
            <a:off x="3462250" y="450147"/>
            <a:ext cx="5070190" cy="1015663"/>
          </a:xfrm>
          <a:prstGeom prst="rect">
            <a:avLst/>
          </a:prstGeom>
          <a:solidFill>
            <a:srgbClr val="FFCC00"/>
          </a:solidFill>
        </p:spPr>
        <p:txBody>
          <a:bodyPr wrap="square" rtlCol="0">
            <a:spAutoFit/>
          </a:bodyPr>
          <a:lstStyle/>
          <a:p>
            <a:r>
              <a:rPr lang="de-AT" sz="4000" b="1" dirty="0"/>
              <a:t>„Grenzen setzen“</a:t>
            </a:r>
            <a:endParaRPr lang="de-DE" sz="4000" dirty="0"/>
          </a:p>
          <a:p>
            <a:r>
              <a:rPr lang="de-AT" sz="2000" b="1" dirty="0"/>
              <a:t>(Zusatz zu „Kinder stark machen") </a:t>
            </a:r>
            <a:endParaRPr lang="de-DE" sz="2000" dirty="0">
              <a:effectLst/>
            </a:endParaRPr>
          </a:p>
        </p:txBody>
      </p:sp>
      <p:sp>
        <p:nvSpPr>
          <p:cNvPr id="5" name="Textfeld 4"/>
          <p:cNvSpPr txBox="1"/>
          <p:nvPr/>
        </p:nvSpPr>
        <p:spPr>
          <a:xfrm>
            <a:off x="267442" y="3212976"/>
            <a:ext cx="4032449" cy="2031325"/>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t>
            </a:r>
            <a:r>
              <a:rPr lang="de-AT" dirty="0"/>
              <a:t>Anleitung, 16 Bildkarten mit Impulssatz</a:t>
            </a:r>
            <a:endParaRPr lang="de-DE" dirty="0"/>
          </a:p>
          <a:p>
            <a:r>
              <a:rPr lang="de-AT" dirty="0"/>
              <a:t>Fragenkatalog für die Moderatorin</a:t>
            </a:r>
            <a:endParaRPr lang="de-DE" dirty="0"/>
          </a:p>
          <a:p>
            <a:r>
              <a:rPr lang="de-AT" dirty="0"/>
              <a:t>Visitenkarten zum Beschriften und Mitnehmen – Broschüre „8 Sachen die Erziehung stark machen“ (Land Vorarlberg) Ansichtsexemplar</a:t>
            </a:r>
            <a:endParaRPr lang="de-DE" dirty="0"/>
          </a:p>
        </p:txBody>
      </p:sp>
      <p:sp>
        <p:nvSpPr>
          <p:cNvPr id="6" name="Textfeld 5"/>
          <p:cNvSpPr txBox="1"/>
          <p:nvPr/>
        </p:nvSpPr>
        <p:spPr>
          <a:xfrm>
            <a:off x="267442" y="5423835"/>
            <a:ext cx="3990928" cy="646331"/>
          </a:xfrm>
          <a:prstGeom prst="rect">
            <a:avLst/>
          </a:prstGeom>
          <a:solidFill>
            <a:srgbClr val="FFCC00"/>
          </a:solidFill>
        </p:spPr>
        <p:txBody>
          <a:bodyPr wrap="square" rtlCol="0">
            <a:spAutoFit/>
          </a:bodyPr>
          <a:lstStyle/>
          <a:p>
            <a:r>
              <a:rPr lang="de-DE" b="1" dirty="0"/>
              <a:t>Sprachen</a:t>
            </a:r>
            <a:r>
              <a:rPr lang="de-DE" dirty="0"/>
              <a:t>: </a:t>
            </a:r>
            <a:r>
              <a:rPr lang="de-AT" dirty="0"/>
              <a:t>Deutsch, Türkisch, Russisch, Spanisch, Arabisch, Farsi, BKS</a:t>
            </a:r>
            <a:endParaRPr lang="de-DE" dirty="0"/>
          </a:p>
        </p:txBody>
      </p:sp>
      <p:sp>
        <p:nvSpPr>
          <p:cNvPr id="7" name="Textfeld 6"/>
          <p:cNvSpPr txBox="1"/>
          <p:nvPr/>
        </p:nvSpPr>
        <p:spPr>
          <a:xfrm>
            <a:off x="4572000" y="1628800"/>
            <a:ext cx="4334559" cy="3785652"/>
          </a:xfrm>
          <a:prstGeom prst="rect">
            <a:avLst/>
          </a:prstGeom>
          <a:noFill/>
        </p:spPr>
        <p:txBody>
          <a:bodyPr wrap="square" rtlCol="0">
            <a:spAutoFit/>
          </a:bodyPr>
          <a:lstStyle/>
          <a:p>
            <a:r>
              <a:rPr lang="de-DE" sz="2400" b="1" dirty="0"/>
              <a:t>Kurzbeschreibung</a:t>
            </a:r>
            <a:r>
              <a:rPr lang="de-DE" dirty="0"/>
              <a:t>:</a:t>
            </a:r>
          </a:p>
          <a:p>
            <a:r>
              <a:rPr lang="de-DE" dirty="0"/>
              <a:t>Verwendet werden die Bildkarten von „Kinder stark machen“. </a:t>
            </a:r>
          </a:p>
          <a:p>
            <a:r>
              <a:rPr lang="de-DE" dirty="0"/>
              <a:t>Kinder sind „Grenzgänger“. Sie brauchen Eltern, die wirklich da sind und an denen sie sich orientieren können. Respektvoll Grenzen setzen ist eine große Herausforderung für Eltern. Wie kann es doch gelingen?</a:t>
            </a:r>
          </a:p>
          <a:p>
            <a:r>
              <a:rPr lang="de-DE" dirty="0"/>
              <a:t>Mithilfe der Karten und Fragestellungen kann auf verschiedene schwierige Situationen eingegangen werden.</a:t>
            </a:r>
          </a:p>
          <a:p>
            <a:r>
              <a:rPr lang="de-DE" dirty="0"/>
              <a:t> </a:t>
            </a:r>
          </a:p>
        </p:txBody>
      </p:sp>
      <p:pic>
        <p:nvPicPr>
          <p:cNvPr id="2" name="Grafi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2127" y="1428923"/>
            <a:ext cx="2341090" cy="1755818"/>
          </a:xfrm>
          <a:prstGeom prst="rect">
            <a:avLst/>
          </a:prstGeom>
        </p:spPr>
      </p:pic>
    </p:spTree>
    <p:extLst>
      <p:ext uri="{BB962C8B-B14F-4D97-AF65-F5344CB8AC3E}">
        <p14:creationId xmlns:p14="http://schemas.microsoft.com/office/powerpoint/2010/main" val="24415953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p:cNvSpPr txBox="1"/>
          <p:nvPr/>
        </p:nvSpPr>
        <p:spPr>
          <a:xfrm>
            <a:off x="3462250" y="450147"/>
            <a:ext cx="5070190" cy="1015663"/>
          </a:xfrm>
          <a:prstGeom prst="rect">
            <a:avLst/>
          </a:prstGeom>
          <a:solidFill>
            <a:srgbClr val="FFCC00"/>
          </a:solidFill>
        </p:spPr>
        <p:txBody>
          <a:bodyPr wrap="square" rtlCol="0">
            <a:spAutoFit/>
          </a:bodyPr>
          <a:lstStyle/>
          <a:p>
            <a:r>
              <a:rPr lang="de-AT" sz="4000" b="1" dirty="0"/>
              <a:t>„Familie und Geld“</a:t>
            </a:r>
            <a:endParaRPr lang="de-DE" sz="4000" dirty="0"/>
          </a:p>
          <a:p>
            <a:r>
              <a:rPr lang="de-AT" sz="2000" b="1" dirty="0"/>
              <a:t>Umgang mit Geld</a:t>
            </a:r>
            <a:endParaRPr lang="de-DE" sz="2000" dirty="0">
              <a:effectLst/>
            </a:endParaRPr>
          </a:p>
        </p:txBody>
      </p:sp>
      <p:sp>
        <p:nvSpPr>
          <p:cNvPr id="5" name="Textfeld 4"/>
          <p:cNvSpPr txBox="1"/>
          <p:nvPr/>
        </p:nvSpPr>
        <p:spPr>
          <a:xfrm>
            <a:off x="251519" y="3517264"/>
            <a:ext cx="4032449" cy="1477328"/>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Anleitung, Zitatkarten</a:t>
            </a:r>
          </a:p>
          <a:p>
            <a:r>
              <a:rPr lang="de-DE" dirty="0"/>
              <a:t>Stoffpyramide, 21 Bildkarten</a:t>
            </a:r>
          </a:p>
          <a:p>
            <a:r>
              <a:rPr lang="de-DE" dirty="0"/>
              <a:t>3 Familienbeispiele und Geldscheine,</a:t>
            </a:r>
          </a:p>
          <a:p>
            <a:r>
              <a:rPr lang="de-DE" dirty="0"/>
              <a:t>Einnahmen/Ausgaben Vorlage, zum Mitgeben Abschlussgedicht</a:t>
            </a:r>
          </a:p>
        </p:txBody>
      </p:sp>
      <p:sp>
        <p:nvSpPr>
          <p:cNvPr id="6" name="Textfeld 5"/>
          <p:cNvSpPr txBox="1"/>
          <p:nvPr/>
        </p:nvSpPr>
        <p:spPr>
          <a:xfrm>
            <a:off x="243202" y="5229200"/>
            <a:ext cx="3990928" cy="923330"/>
          </a:xfrm>
          <a:prstGeom prst="rect">
            <a:avLst/>
          </a:prstGeom>
          <a:solidFill>
            <a:srgbClr val="FFCC00"/>
          </a:solidFill>
        </p:spPr>
        <p:txBody>
          <a:bodyPr wrap="square" rtlCol="0">
            <a:spAutoFit/>
          </a:bodyPr>
          <a:lstStyle/>
          <a:p>
            <a:r>
              <a:rPr lang="de-DE" b="1" dirty="0"/>
              <a:t>Sprachen</a:t>
            </a:r>
            <a:r>
              <a:rPr lang="de-DE" dirty="0"/>
              <a:t>:  Jedes Material enthält Zitatkarten in Deutsch, Türkisch und Russisch</a:t>
            </a:r>
          </a:p>
        </p:txBody>
      </p:sp>
      <p:sp>
        <p:nvSpPr>
          <p:cNvPr id="7" name="Textfeld 6"/>
          <p:cNvSpPr txBox="1"/>
          <p:nvPr/>
        </p:nvSpPr>
        <p:spPr>
          <a:xfrm>
            <a:off x="4644008" y="1773586"/>
            <a:ext cx="4334559" cy="3508653"/>
          </a:xfrm>
          <a:prstGeom prst="rect">
            <a:avLst/>
          </a:prstGeom>
          <a:noFill/>
        </p:spPr>
        <p:txBody>
          <a:bodyPr wrap="square" rtlCol="0">
            <a:spAutoFit/>
          </a:bodyPr>
          <a:lstStyle/>
          <a:p>
            <a:r>
              <a:rPr lang="de-DE" sz="2400" b="1" dirty="0"/>
              <a:t>Kurzbeschreibung</a:t>
            </a:r>
            <a:r>
              <a:rPr lang="de-DE" dirty="0"/>
              <a:t>:</a:t>
            </a:r>
          </a:p>
          <a:p>
            <a:r>
              <a:rPr lang="de-DE" dirty="0"/>
              <a:t>Geld ist eines der großen „Streitthemen“ in Familien. Wer bringt wie viel ein? Für was wird wie viel ausgegeben? Gibt es ein gemeinsames oder getrennte Konten? Viele Fragen, die bewusst gelöst werden wollen. </a:t>
            </a:r>
          </a:p>
          <a:p>
            <a:endParaRPr lang="de-AT" dirty="0"/>
          </a:p>
          <a:p>
            <a:r>
              <a:rPr lang="de-AT" dirty="0"/>
              <a:t>Dinge im Leben kosten Geld. Die Grundausgaben sind oft sehr hoch. Mithilfe der Pyramide werden die Teilnehmenden aufgefordert über die Ausgaben zu diskutieren. </a:t>
            </a:r>
            <a:endParaRPr lang="de-DE" dirty="0"/>
          </a:p>
        </p:txBody>
      </p:sp>
      <p:sp>
        <p:nvSpPr>
          <p:cNvPr id="9" name="Textfeld 8"/>
          <p:cNvSpPr txBox="1"/>
          <p:nvPr/>
        </p:nvSpPr>
        <p:spPr>
          <a:xfrm>
            <a:off x="243202" y="6375568"/>
            <a:ext cx="3990928" cy="246221"/>
          </a:xfrm>
          <a:prstGeom prst="rect">
            <a:avLst/>
          </a:prstGeom>
          <a:noFill/>
        </p:spPr>
        <p:txBody>
          <a:bodyPr wrap="square" rtlCol="0">
            <a:spAutoFit/>
          </a:bodyPr>
          <a:lstStyle/>
          <a:p>
            <a:r>
              <a:rPr lang="de-AT" sz="1000" dirty="0"/>
              <a:t>Herausgeber: KBW Vorarlberg </a:t>
            </a:r>
            <a:endParaRPr lang="de-DE" sz="1000" dirty="0"/>
          </a:p>
        </p:txBody>
      </p:sp>
      <p:pic>
        <p:nvPicPr>
          <p:cNvPr id="2" name="Grafi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4865" y="1340768"/>
            <a:ext cx="2517952" cy="1888464"/>
          </a:xfrm>
          <a:prstGeom prst="rect">
            <a:avLst/>
          </a:prstGeom>
        </p:spPr>
      </p:pic>
    </p:spTree>
    <p:extLst>
      <p:ext uri="{BB962C8B-B14F-4D97-AF65-F5344CB8AC3E}">
        <p14:creationId xmlns:p14="http://schemas.microsoft.com/office/powerpoint/2010/main" val="1613289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p:cNvSpPr txBox="1"/>
          <p:nvPr/>
        </p:nvSpPr>
        <p:spPr>
          <a:xfrm>
            <a:off x="4427985" y="495167"/>
            <a:ext cx="3798130" cy="1077218"/>
          </a:xfrm>
          <a:prstGeom prst="rect">
            <a:avLst/>
          </a:prstGeom>
          <a:solidFill>
            <a:srgbClr val="FFCC00"/>
          </a:solidFill>
        </p:spPr>
        <p:txBody>
          <a:bodyPr wrap="square" rtlCol="0">
            <a:spAutoFit/>
          </a:bodyPr>
          <a:lstStyle/>
          <a:p>
            <a:r>
              <a:rPr lang="de-AT" sz="3200" b="1" dirty="0"/>
              <a:t>„Fit für Schule und Kindergarten“ </a:t>
            </a:r>
            <a:endParaRPr lang="de-DE" sz="3200" dirty="0">
              <a:effectLst/>
            </a:endParaRPr>
          </a:p>
        </p:txBody>
      </p:sp>
      <p:sp>
        <p:nvSpPr>
          <p:cNvPr id="5" name="Textfeld 4"/>
          <p:cNvSpPr txBox="1"/>
          <p:nvPr/>
        </p:nvSpPr>
        <p:spPr>
          <a:xfrm>
            <a:off x="251519" y="4255928"/>
            <a:ext cx="4032449" cy="923330"/>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Anleitung, 8 Impulsfragen mit Fachtext auf der Rückseite 26 Bildkarten</a:t>
            </a:r>
          </a:p>
          <a:p>
            <a:r>
              <a:rPr lang="de-DE" dirty="0"/>
              <a:t>Fragekarte für die Moderation</a:t>
            </a:r>
          </a:p>
        </p:txBody>
      </p:sp>
      <p:sp>
        <p:nvSpPr>
          <p:cNvPr id="6" name="Textfeld 5"/>
          <p:cNvSpPr txBox="1"/>
          <p:nvPr/>
        </p:nvSpPr>
        <p:spPr>
          <a:xfrm>
            <a:off x="293041" y="5714672"/>
            <a:ext cx="3990928" cy="369332"/>
          </a:xfrm>
          <a:prstGeom prst="rect">
            <a:avLst/>
          </a:prstGeom>
          <a:solidFill>
            <a:srgbClr val="FFCC00"/>
          </a:solidFill>
        </p:spPr>
        <p:txBody>
          <a:bodyPr wrap="square" rtlCol="0">
            <a:spAutoFit/>
          </a:bodyPr>
          <a:lstStyle/>
          <a:p>
            <a:r>
              <a:rPr lang="de-DE" b="1" dirty="0"/>
              <a:t>Sprachen</a:t>
            </a:r>
            <a:r>
              <a:rPr lang="de-DE" dirty="0"/>
              <a:t>: Deutsch, Türkisch, Russisch</a:t>
            </a:r>
          </a:p>
        </p:txBody>
      </p:sp>
      <p:sp>
        <p:nvSpPr>
          <p:cNvPr id="7" name="Textfeld 6"/>
          <p:cNvSpPr txBox="1"/>
          <p:nvPr/>
        </p:nvSpPr>
        <p:spPr>
          <a:xfrm>
            <a:off x="4427985" y="1825654"/>
            <a:ext cx="4536503" cy="4339650"/>
          </a:xfrm>
          <a:prstGeom prst="rect">
            <a:avLst/>
          </a:prstGeom>
          <a:noFill/>
        </p:spPr>
        <p:txBody>
          <a:bodyPr wrap="square" rtlCol="0">
            <a:spAutoFit/>
          </a:bodyPr>
          <a:lstStyle/>
          <a:p>
            <a:r>
              <a:rPr lang="de-DE" sz="2400" b="1" dirty="0"/>
              <a:t>Kurzbeschreibung</a:t>
            </a:r>
            <a:r>
              <a:rPr lang="de-DE" dirty="0"/>
              <a:t>:</a:t>
            </a:r>
          </a:p>
          <a:p>
            <a:r>
              <a:rPr lang="de-DE" dirty="0"/>
              <a:t>Kinder lernen von Geburt an. </a:t>
            </a:r>
          </a:p>
          <a:p>
            <a:r>
              <a:rPr lang="de-DE" dirty="0"/>
              <a:t>Vieles brauchen sie später für den Kindergarten und </a:t>
            </a:r>
            <a:r>
              <a:rPr lang="de-DE"/>
              <a:t>die Schule, </a:t>
            </a:r>
            <a:r>
              <a:rPr lang="de-DE" dirty="0"/>
              <a:t>z</a:t>
            </a:r>
            <a:r>
              <a:rPr lang="de-DE"/>
              <a:t>.B</a:t>
            </a:r>
            <a:r>
              <a:rPr lang="de-DE" dirty="0"/>
              <a:t>. die Ausdauer beim Gehen lernen, das Hinfallen aushalten und die Erfahrung, dass sie wieder aufstehen wollen und können. Wie können wir sie als Eltern gut darin stärken ihre bereits erlernten Fähigkeiten zu behalten? Welches Verhalten und welche Umgebung ist für unsere Kinder aufmunternd um Neues zu erlernen? Warum ist Frust aushalten genauso wichtig wie getröstet zu werden? Mithilfe von Karten und Fragen kommen Eltern intensiv ins Gespräch.</a:t>
            </a:r>
          </a:p>
          <a:p>
            <a:endParaRPr lang="de-DE" dirty="0"/>
          </a:p>
        </p:txBody>
      </p:sp>
      <p:sp>
        <p:nvSpPr>
          <p:cNvPr id="9" name="Textfeld 8"/>
          <p:cNvSpPr txBox="1"/>
          <p:nvPr/>
        </p:nvSpPr>
        <p:spPr>
          <a:xfrm>
            <a:off x="243202" y="6375568"/>
            <a:ext cx="3990928" cy="246221"/>
          </a:xfrm>
          <a:prstGeom prst="rect">
            <a:avLst/>
          </a:prstGeom>
          <a:noFill/>
        </p:spPr>
        <p:txBody>
          <a:bodyPr wrap="square" rtlCol="0">
            <a:spAutoFit/>
          </a:bodyPr>
          <a:lstStyle/>
          <a:p>
            <a:r>
              <a:rPr lang="de-AT" sz="1000" dirty="0"/>
              <a:t>Herausgeber: KBW Vorarlberg </a:t>
            </a:r>
            <a:endParaRPr lang="de-DE" sz="1000" dirty="0"/>
          </a:p>
        </p:txBody>
      </p:sp>
      <p:pic>
        <p:nvPicPr>
          <p:cNvPr id="2" name="Grafi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3916" y="1572385"/>
            <a:ext cx="2955503" cy="2216627"/>
          </a:xfrm>
          <a:prstGeom prst="rect">
            <a:avLst/>
          </a:prstGeom>
        </p:spPr>
      </p:pic>
    </p:spTree>
    <p:extLst>
      <p:ext uri="{BB962C8B-B14F-4D97-AF65-F5344CB8AC3E}">
        <p14:creationId xmlns:p14="http://schemas.microsoft.com/office/powerpoint/2010/main" val="17880359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Titel 4"/>
          <p:cNvSpPr txBox="1">
            <a:spLocks noGrp="1"/>
          </p:cNvSpPr>
          <p:nvPr>
            <p:ph type="title"/>
          </p:nvPr>
        </p:nvSpPr>
        <p:spPr>
          <a:xfrm>
            <a:off x="4074840" y="548680"/>
            <a:ext cx="4457600" cy="1200329"/>
          </a:xfrm>
          <a:prstGeom prst="rect">
            <a:avLst/>
          </a:prstGeom>
          <a:solidFill>
            <a:srgbClr val="FFCC00"/>
          </a:solidFill>
        </p:spPr>
        <p:txBody>
          <a:bodyPr wrap="square" rtlCol="0">
            <a:spAutoFit/>
          </a:bodyPr>
          <a:lstStyle/>
          <a:p>
            <a:pPr algn="ctr"/>
            <a:r>
              <a:rPr lang="de-AT" sz="3600" b="1" dirty="0">
                <a:latin typeface="+mj-lt"/>
              </a:rPr>
              <a:t>Bildung verstehen – leicht gemacht</a:t>
            </a:r>
          </a:p>
        </p:txBody>
      </p:sp>
      <p:sp>
        <p:nvSpPr>
          <p:cNvPr id="3" name="Inhaltsplatzhalter 2"/>
          <p:cNvSpPr>
            <a:spLocks noGrp="1"/>
          </p:cNvSpPr>
          <p:nvPr>
            <p:ph idx="1"/>
          </p:nvPr>
        </p:nvSpPr>
        <p:spPr>
          <a:xfrm>
            <a:off x="4109934" y="1700808"/>
            <a:ext cx="4186808" cy="3923135"/>
          </a:xfrm>
        </p:spPr>
        <p:txBody>
          <a:bodyPr/>
          <a:lstStyle/>
          <a:p>
            <a:pPr marL="0" indent="0">
              <a:buNone/>
            </a:pPr>
            <a:r>
              <a:rPr lang="de-DE" sz="2400" b="1" dirty="0"/>
              <a:t>Kurzbeschreibung</a:t>
            </a:r>
            <a:r>
              <a:rPr lang="de-DE" sz="2400" dirty="0"/>
              <a:t>:</a:t>
            </a:r>
            <a:r>
              <a:rPr lang="de-DE" dirty="0"/>
              <a:t> </a:t>
            </a:r>
          </a:p>
          <a:p>
            <a:pPr marL="0" indent="0">
              <a:buNone/>
            </a:pPr>
            <a:r>
              <a:rPr lang="de-DE" sz="1800" dirty="0"/>
              <a:t>Das vorliegende Gesprächsrunden Material gibt einen Überblick über das österreichische Bildungssystem und regt zum Austausch an. Anhand konkreter Fragen kommen die Eltern ins Gespräch, die hinterlegten Artikeln liefern leicht verständliche Informationen. </a:t>
            </a:r>
          </a:p>
          <a:p>
            <a:pPr marL="0" indent="0">
              <a:buNone/>
            </a:pPr>
            <a:r>
              <a:rPr lang="de-DE" sz="1100" dirty="0">
                <a:hlinkClick r:id="rId3"/>
              </a:rPr>
              <a:t>https://www.kath-kirche-vorarlberg.at/organisation/elternbildung/artikel/bildung-verstehen-das-arbeitsmaterial</a:t>
            </a:r>
            <a:endParaRPr lang="de-DE" sz="1100" dirty="0"/>
          </a:p>
          <a:p>
            <a:pPr marL="0" indent="0">
              <a:buNone/>
            </a:pPr>
            <a:endParaRPr lang="de-DE" sz="1800" dirty="0"/>
          </a:p>
        </p:txBody>
      </p:sp>
      <p:sp>
        <p:nvSpPr>
          <p:cNvPr id="7" name="Textfeld 6"/>
          <p:cNvSpPr txBox="1"/>
          <p:nvPr/>
        </p:nvSpPr>
        <p:spPr>
          <a:xfrm>
            <a:off x="330424" y="4077072"/>
            <a:ext cx="3744416" cy="1015663"/>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t>
            </a:r>
            <a:r>
              <a:rPr lang="de-DE" sz="1400" dirty="0"/>
              <a:t>Plakat Bildung A3, Übersichtsblatt A4 mit </a:t>
            </a:r>
            <a:r>
              <a:rPr lang="de-DE" sz="1400" dirty="0" err="1"/>
              <a:t>qr</a:t>
            </a:r>
            <a:r>
              <a:rPr lang="de-DE" sz="1400" dirty="0"/>
              <a:t> </a:t>
            </a:r>
            <a:r>
              <a:rPr lang="de-DE" sz="1400" dirty="0" err="1"/>
              <a:t>codes</a:t>
            </a:r>
            <a:r>
              <a:rPr lang="de-DE" sz="1400" dirty="0"/>
              <a:t>, 4 Fragekarten, 8 Themenkarten plus Überblickskarte, Infokarte Eltern und </a:t>
            </a:r>
            <a:r>
              <a:rPr lang="de-DE" sz="1400" dirty="0" err="1"/>
              <a:t>Mutmach</a:t>
            </a:r>
            <a:r>
              <a:rPr lang="de-DE" sz="1400" dirty="0"/>
              <a:t>-Karten Kinder</a:t>
            </a:r>
          </a:p>
        </p:txBody>
      </p:sp>
      <p:sp>
        <p:nvSpPr>
          <p:cNvPr id="9" name="Textfeld 8"/>
          <p:cNvSpPr txBox="1"/>
          <p:nvPr/>
        </p:nvSpPr>
        <p:spPr>
          <a:xfrm>
            <a:off x="319958" y="5373216"/>
            <a:ext cx="3747986" cy="369332"/>
          </a:xfrm>
          <a:prstGeom prst="rect">
            <a:avLst/>
          </a:prstGeom>
          <a:solidFill>
            <a:srgbClr val="FFCC00"/>
          </a:solidFill>
        </p:spPr>
        <p:txBody>
          <a:bodyPr wrap="square" rtlCol="0">
            <a:spAutoFit/>
          </a:bodyPr>
          <a:lstStyle/>
          <a:p>
            <a:r>
              <a:rPr lang="de-DE" b="1" dirty="0"/>
              <a:t>Sprachen</a:t>
            </a:r>
            <a:r>
              <a:rPr lang="de-DE" dirty="0"/>
              <a:t>: Deutsch</a:t>
            </a:r>
          </a:p>
        </p:txBody>
      </p:sp>
      <p:sp>
        <p:nvSpPr>
          <p:cNvPr id="8" name="Textfeld 7"/>
          <p:cNvSpPr txBox="1"/>
          <p:nvPr/>
        </p:nvSpPr>
        <p:spPr>
          <a:xfrm>
            <a:off x="371882" y="6392361"/>
            <a:ext cx="3990928" cy="246221"/>
          </a:xfrm>
          <a:prstGeom prst="rect">
            <a:avLst/>
          </a:prstGeom>
          <a:noFill/>
        </p:spPr>
        <p:txBody>
          <a:bodyPr wrap="square" rtlCol="0">
            <a:spAutoFit/>
          </a:bodyPr>
          <a:lstStyle/>
          <a:p>
            <a:r>
              <a:rPr lang="de-AT" sz="1000" dirty="0"/>
              <a:t>Herausgeber: KBW Vorarlberg </a:t>
            </a:r>
            <a:endParaRPr lang="de-DE" sz="1000" dirty="0"/>
          </a:p>
        </p:txBody>
      </p:sp>
      <p:pic>
        <p:nvPicPr>
          <p:cNvPr id="1026" name="Picture 2" descr="https://www.kath-kirche-vorarlberg.at/organisation/elternbildung/artikel/bildung-verstehen-das-arbeitsmaterial/itemImage_teas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9958" y="1883851"/>
            <a:ext cx="3582070" cy="1694595"/>
          </a:xfrm>
          <a:prstGeom prst="rect">
            <a:avLst/>
          </a:prstGeom>
          <a:noFill/>
          <a:extLst>
            <a:ext uri="{909E8E84-426E-40DD-AFC4-6F175D3DCCD1}">
              <a14:hiddenFill xmlns:a14="http://schemas.microsoft.com/office/drawing/2010/main">
                <a:solidFill>
                  <a:srgbClr val="FFFFFF"/>
                </a:solidFill>
              </a14:hiddenFill>
            </a:ext>
          </a:extLst>
        </p:spPr>
      </p:pic>
      <p:sp>
        <p:nvSpPr>
          <p:cNvPr id="2" name="Rechteck 1"/>
          <p:cNvSpPr/>
          <p:nvPr/>
        </p:nvSpPr>
        <p:spPr>
          <a:xfrm>
            <a:off x="285639" y="3567500"/>
            <a:ext cx="2054114" cy="200055"/>
          </a:xfrm>
          <a:prstGeom prst="rect">
            <a:avLst/>
          </a:prstGeom>
        </p:spPr>
        <p:txBody>
          <a:bodyPr wrap="square">
            <a:spAutoFit/>
          </a:bodyPr>
          <a:lstStyle/>
          <a:p>
            <a:r>
              <a:rPr lang="de-AT" sz="700" dirty="0">
                <a:solidFill>
                  <a:srgbClr val="595656"/>
                </a:solidFill>
                <a:latin typeface="Crimson Text"/>
              </a:rPr>
              <a:t>© </a:t>
            </a:r>
            <a:r>
              <a:rPr lang="de-AT" sz="700" dirty="0" err="1">
                <a:solidFill>
                  <a:srgbClr val="595656"/>
                </a:solidFill>
                <a:latin typeface="Cambria" panose="02040503050406030204" pitchFamily="18" charset="0"/>
                <a:ea typeface="Cambria" panose="02040503050406030204" pitchFamily="18" charset="0"/>
              </a:rPr>
              <a:t>wilma.loitz</a:t>
            </a:r>
            <a:r>
              <a:rPr lang="de-AT" sz="700" dirty="0">
                <a:solidFill>
                  <a:srgbClr val="595656"/>
                </a:solidFill>
                <a:latin typeface="Cambria" panose="02040503050406030204" pitchFamily="18" charset="0"/>
                <a:ea typeface="Cambria" panose="02040503050406030204" pitchFamily="18" charset="0"/>
              </a:rPr>
              <a:t> / </a:t>
            </a:r>
            <a:r>
              <a:rPr lang="de-AT" sz="700" dirty="0" err="1">
                <a:solidFill>
                  <a:srgbClr val="595656"/>
                </a:solidFill>
                <a:latin typeface="Cambria" panose="02040503050406030204" pitchFamily="18" charset="0"/>
                <a:ea typeface="Cambria" panose="02040503050406030204" pitchFamily="18" charset="0"/>
              </a:rPr>
              <a:t>kbw</a:t>
            </a:r>
            <a:r>
              <a:rPr lang="de-AT" sz="700" dirty="0">
                <a:solidFill>
                  <a:srgbClr val="595656"/>
                </a:solidFill>
                <a:latin typeface="Cambria" panose="02040503050406030204" pitchFamily="18" charset="0"/>
                <a:ea typeface="Cambria" panose="02040503050406030204" pitchFamily="18" charset="0"/>
              </a:rPr>
              <a:t> </a:t>
            </a:r>
            <a:r>
              <a:rPr lang="de-AT" sz="700" dirty="0" err="1">
                <a:solidFill>
                  <a:srgbClr val="595656"/>
                </a:solidFill>
                <a:latin typeface="Cambria" panose="02040503050406030204" pitchFamily="18" charset="0"/>
                <a:ea typeface="Cambria" panose="02040503050406030204" pitchFamily="18" charset="0"/>
              </a:rPr>
              <a:t>vorarlberg</a:t>
            </a:r>
            <a:endParaRPr lang="de-AT" sz="700" dirty="0">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256618838"/>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Titel 4"/>
          <p:cNvSpPr txBox="1">
            <a:spLocks noGrp="1"/>
          </p:cNvSpPr>
          <p:nvPr>
            <p:ph type="title"/>
          </p:nvPr>
        </p:nvSpPr>
        <p:spPr>
          <a:xfrm>
            <a:off x="4074840" y="548680"/>
            <a:ext cx="4457600" cy="646331"/>
          </a:xfrm>
          <a:prstGeom prst="rect">
            <a:avLst/>
          </a:prstGeom>
          <a:solidFill>
            <a:srgbClr val="FFCC00"/>
          </a:solidFill>
        </p:spPr>
        <p:txBody>
          <a:bodyPr wrap="square" rtlCol="0">
            <a:spAutoFit/>
          </a:bodyPr>
          <a:lstStyle/>
          <a:p>
            <a:pPr algn="ctr"/>
            <a:r>
              <a:rPr lang="de-AT" sz="3600" b="1" dirty="0">
                <a:latin typeface="+mj-lt"/>
              </a:rPr>
              <a:t>Paarleben</a:t>
            </a:r>
          </a:p>
        </p:txBody>
      </p:sp>
      <p:sp>
        <p:nvSpPr>
          <p:cNvPr id="3" name="Inhaltsplatzhalter 2"/>
          <p:cNvSpPr>
            <a:spLocks noGrp="1"/>
          </p:cNvSpPr>
          <p:nvPr>
            <p:ph idx="1"/>
          </p:nvPr>
        </p:nvSpPr>
        <p:spPr>
          <a:xfrm>
            <a:off x="4311312" y="1634747"/>
            <a:ext cx="4186808" cy="3923135"/>
          </a:xfrm>
        </p:spPr>
        <p:txBody>
          <a:bodyPr/>
          <a:lstStyle/>
          <a:p>
            <a:pPr marL="0" indent="0">
              <a:buNone/>
            </a:pPr>
            <a:r>
              <a:rPr lang="de-DE" sz="2400" b="1" dirty="0"/>
              <a:t>Kurzbeschreibung</a:t>
            </a:r>
            <a:r>
              <a:rPr lang="de-DE" sz="2400" dirty="0"/>
              <a:t>:</a:t>
            </a:r>
            <a:r>
              <a:rPr lang="de-DE" dirty="0"/>
              <a:t> </a:t>
            </a:r>
          </a:p>
          <a:p>
            <a:pPr marL="0" indent="0">
              <a:buNone/>
            </a:pPr>
            <a:r>
              <a:rPr lang="de-DE" sz="1800" dirty="0"/>
              <a:t>Das vorliegende Gesprächsrunden Material nimmt das Leben von Paarbeziehung in den Fokus. Dieses Material soll für die Paarbeziehungen stärkend sein, ohne den Blick vor den Herausforderungen zu verschließen. </a:t>
            </a:r>
            <a:r>
              <a:rPr lang="de-DE" sz="1000" dirty="0">
                <a:hlinkClick r:id="rId3"/>
              </a:rPr>
              <a:t>https://www.kath-kirche-vorarlberg.at/organisation/elternbildung/artikel/paarleben_im-gespraech-ueber-die-liebe</a:t>
            </a:r>
            <a:r>
              <a:rPr lang="de-DE" sz="1000" dirty="0"/>
              <a:t> </a:t>
            </a:r>
            <a:endParaRPr lang="de-DE" sz="1800" dirty="0"/>
          </a:p>
        </p:txBody>
      </p:sp>
      <p:sp>
        <p:nvSpPr>
          <p:cNvPr id="7" name="Textfeld 6"/>
          <p:cNvSpPr txBox="1"/>
          <p:nvPr/>
        </p:nvSpPr>
        <p:spPr>
          <a:xfrm>
            <a:off x="330424" y="4077072"/>
            <a:ext cx="3744416" cy="646331"/>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Anleitung, Plakat A3, 8 Herzen und kleine Kärtchen</a:t>
            </a:r>
          </a:p>
        </p:txBody>
      </p:sp>
      <p:sp>
        <p:nvSpPr>
          <p:cNvPr id="9" name="Textfeld 8"/>
          <p:cNvSpPr txBox="1"/>
          <p:nvPr/>
        </p:nvSpPr>
        <p:spPr>
          <a:xfrm>
            <a:off x="319958" y="5373216"/>
            <a:ext cx="3747986" cy="369332"/>
          </a:xfrm>
          <a:prstGeom prst="rect">
            <a:avLst/>
          </a:prstGeom>
          <a:solidFill>
            <a:srgbClr val="FFCC00"/>
          </a:solidFill>
        </p:spPr>
        <p:txBody>
          <a:bodyPr wrap="square" rtlCol="0">
            <a:spAutoFit/>
          </a:bodyPr>
          <a:lstStyle/>
          <a:p>
            <a:r>
              <a:rPr lang="de-DE" b="1" dirty="0"/>
              <a:t>Sprachen</a:t>
            </a:r>
            <a:r>
              <a:rPr lang="de-DE" dirty="0"/>
              <a:t>: Deutsch</a:t>
            </a:r>
          </a:p>
        </p:txBody>
      </p:sp>
      <p:sp>
        <p:nvSpPr>
          <p:cNvPr id="8" name="Textfeld 7"/>
          <p:cNvSpPr txBox="1"/>
          <p:nvPr/>
        </p:nvSpPr>
        <p:spPr>
          <a:xfrm>
            <a:off x="371882" y="6392361"/>
            <a:ext cx="3990928" cy="246221"/>
          </a:xfrm>
          <a:prstGeom prst="rect">
            <a:avLst/>
          </a:prstGeom>
          <a:noFill/>
        </p:spPr>
        <p:txBody>
          <a:bodyPr wrap="square" rtlCol="0">
            <a:spAutoFit/>
          </a:bodyPr>
          <a:lstStyle/>
          <a:p>
            <a:r>
              <a:rPr lang="de-AT" sz="1000" dirty="0"/>
              <a:t>Herausgeber: KBW Vorarlberg </a:t>
            </a:r>
            <a:endParaRPr lang="de-DE" sz="1000" dirty="0"/>
          </a:p>
        </p:txBody>
      </p:sp>
      <p:pic>
        <p:nvPicPr>
          <p:cNvPr id="4" name="Grafik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756995" y="1104845"/>
            <a:ext cx="2310679" cy="3080905"/>
          </a:xfrm>
          <a:prstGeom prst="rect">
            <a:avLst/>
          </a:prstGeom>
        </p:spPr>
      </p:pic>
    </p:spTree>
    <p:extLst>
      <p:ext uri="{BB962C8B-B14F-4D97-AF65-F5344CB8AC3E}">
        <p14:creationId xmlns:p14="http://schemas.microsoft.com/office/powerpoint/2010/main" val="3980868351"/>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Titel 4"/>
          <p:cNvSpPr txBox="1">
            <a:spLocks noGrp="1"/>
          </p:cNvSpPr>
          <p:nvPr>
            <p:ph type="title"/>
          </p:nvPr>
        </p:nvSpPr>
        <p:spPr>
          <a:xfrm>
            <a:off x="4074840" y="548680"/>
            <a:ext cx="4457600" cy="1200329"/>
          </a:xfrm>
          <a:prstGeom prst="rect">
            <a:avLst/>
          </a:prstGeom>
          <a:solidFill>
            <a:srgbClr val="FFCC00"/>
          </a:solidFill>
        </p:spPr>
        <p:txBody>
          <a:bodyPr wrap="square" rtlCol="0">
            <a:spAutoFit/>
          </a:bodyPr>
          <a:lstStyle/>
          <a:p>
            <a:pPr algn="ctr"/>
            <a:r>
              <a:rPr lang="de-AT" sz="3600" b="1" dirty="0">
                <a:latin typeface="+mj-lt"/>
              </a:rPr>
              <a:t>Mülltrennung – etwas für die Zukunft tun</a:t>
            </a:r>
          </a:p>
        </p:txBody>
      </p:sp>
      <p:sp>
        <p:nvSpPr>
          <p:cNvPr id="3" name="Inhaltsplatzhalter 2"/>
          <p:cNvSpPr>
            <a:spLocks noGrp="1"/>
          </p:cNvSpPr>
          <p:nvPr>
            <p:ph idx="1"/>
          </p:nvPr>
        </p:nvSpPr>
        <p:spPr>
          <a:xfrm>
            <a:off x="4283968" y="2026145"/>
            <a:ext cx="4186808" cy="3923135"/>
          </a:xfrm>
        </p:spPr>
        <p:txBody>
          <a:bodyPr/>
          <a:lstStyle/>
          <a:p>
            <a:pPr marL="0" indent="0">
              <a:buNone/>
            </a:pPr>
            <a:r>
              <a:rPr lang="de-DE" sz="2400" b="1" dirty="0"/>
              <a:t>Kurzbeschreibung</a:t>
            </a:r>
            <a:r>
              <a:rPr lang="de-DE" sz="2400" dirty="0"/>
              <a:t>:</a:t>
            </a:r>
            <a:r>
              <a:rPr lang="de-DE" dirty="0"/>
              <a:t> </a:t>
            </a:r>
          </a:p>
          <a:p>
            <a:pPr marL="0" indent="0">
              <a:buNone/>
            </a:pPr>
            <a:r>
              <a:rPr lang="de-DE" sz="1800" dirty="0"/>
              <a:t>Das Thema Mülltrennung und -vermeidung begleitet alle Menschen, egal ob sie Eltern sind oder nicht. Kinder lernen  im Kindergarten und der Schule das richtige Mülltrennen in Österreich und freuen sich sehr wenn auch ihren Eltern dieses Thema am Herzen liegt und sie Bescheid wissen. Der Austausch über Müllvermeidung kann sehr viele neue Anregungen und Ideen beinhalten und zum Weiterdenken anregen! Kümmern wir uns gemeinsam um den Umweltschutz!</a:t>
            </a:r>
            <a:endParaRPr lang="de-AT" sz="1800" dirty="0"/>
          </a:p>
        </p:txBody>
      </p:sp>
      <p:sp>
        <p:nvSpPr>
          <p:cNvPr id="7" name="Textfeld 6"/>
          <p:cNvSpPr txBox="1"/>
          <p:nvPr/>
        </p:nvSpPr>
        <p:spPr>
          <a:xfrm>
            <a:off x="330424" y="4077072"/>
            <a:ext cx="3744416" cy="923330"/>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Anleitung, 38 Müllkärtchen, Papier für die </a:t>
            </a:r>
            <a:r>
              <a:rPr lang="de-DE" dirty="0" err="1"/>
              <a:t>Müllsackerl</a:t>
            </a:r>
            <a:r>
              <a:rPr lang="de-DE" dirty="0"/>
              <a:t> + Faltanleitung, 6 Einstiegsbilder </a:t>
            </a:r>
          </a:p>
        </p:txBody>
      </p:sp>
      <p:sp>
        <p:nvSpPr>
          <p:cNvPr id="9" name="Textfeld 8"/>
          <p:cNvSpPr txBox="1"/>
          <p:nvPr/>
        </p:nvSpPr>
        <p:spPr>
          <a:xfrm>
            <a:off x="319958" y="5373216"/>
            <a:ext cx="3747986" cy="369332"/>
          </a:xfrm>
          <a:prstGeom prst="rect">
            <a:avLst/>
          </a:prstGeom>
          <a:solidFill>
            <a:srgbClr val="FFCC00"/>
          </a:solidFill>
        </p:spPr>
        <p:txBody>
          <a:bodyPr wrap="square" rtlCol="0">
            <a:spAutoFit/>
          </a:bodyPr>
          <a:lstStyle/>
          <a:p>
            <a:r>
              <a:rPr lang="de-DE" b="1" dirty="0"/>
              <a:t>Sprachen</a:t>
            </a:r>
            <a:r>
              <a:rPr lang="de-DE" dirty="0"/>
              <a:t>: Deutsch</a:t>
            </a:r>
          </a:p>
        </p:txBody>
      </p:sp>
      <p:sp>
        <p:nvSpPr>
          <p:cNvPr id="10" name="Textfeld 9"/>
          <p:cNvSpPr txBox="1"/>
          <p:nvPr/>
        </p:nvSpPr>
        <p:spPr>
          <a:xfrm>
            <a:off x="279775" y="6300028"/>
            <a:ext cx="3747986" cy="230832"/>
          </a:xfrm>
          <a:prstGeom prst="rect">
            <a:avLst/>
          </a:prstGeom>
          <a:noFill/>
        </p:spPr>
        <p:txBody>
          <a:bodyPr wrap="square" rtlCol="0">
            <a:spAutoFit/>
          </a:bodyPr>
          <a:lstStyle/>
          <a:p>
            <a:r>
              <a:rPr lang="de-AT" sz="900" dirty="0"/>
              <a:t>Herausgeber: KBW Steiermark</a:t>
            </a:r>
            <a:endParaRPr lang="de-DE" sz="900" dirty="0"/>
          </a:p>
        </p:txBody>
      </p:sp>
      <p:pic>
        <p:nvPicPr>
          <p:cNvPr id="1026" name="Picture 2" descr="J:\7 ELBI\1 EKI\3 Projekt Schöpfungsverantwortung\Gesprächskarten\Müll\bilder\Materialbilder_menhart\20181105_11091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2778" y="1412776"/>
            <a:ext cx="3085056" cy="2313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0454490"/>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Titel 4"/>
          <p:cNvSpPr txBox="1">
            <a:spLocks noGrp="1"/>
          </p:cNvSpPr>
          <p:nvPr>
            <p:ph type="title"/>
          </p:nvPr>
        </p:nvSpPr>
        <p:spPr>
          <a:xfrm>
            <a:off x="4074840" y="548680"/>
            <a:ext cx="4457600" cy="646331"/>
          </a:xfrm>
          <a:prstGeom prst="rect">
            <a:avLst/>
          </a:prstGeom>
          <a:solidFill>
            <a:srgbClr val="FFCC00"/>
          </a:solidFill>
        </p:spPr>
        <p:txBody>
          <a:bodyPr wrap="square" rtlCol="0">
            <a:spAutoFit/>
          </a:bodyPr>
          <a:lstStyle/>
          <a:p>
            <a:pPr algn="ctr"/>
            <a:r>
              <a:rPr lang="de-AT" sz="3600" b="1" dirty="0">
                <a:latin typeface="+mj-lt"/>
              </a:rPr>
              <a:t>Müllvermeidung</a:t>
            </a:r>
          </a:p>
        </p:txBody>
      </p:sp>
      <p:sp>
        <p:nvSpPr>
          <p:cNvPr id="3" name="Inhaltsplatzhalter 2"/>
          <p:cNvSpPr>
            <a:spLocks noGrp="1"/>
          </p:cNvSpPr>
          <p:nvPr>
            <p:ph idx="1"/>
          </p:nvPr>
        </p:nvSpPr>
        <p:spPr>
          <a:xfrm>
            <a:off x="4283968" y="2026145"/>
            <a:ext cx="4186808" cy="3923135"/>
          </a:xfrm>
        </p:spPr>
        <p:txBody>
          <a:bodyPr/>
          <a:lstStyle/>
          <a:p>
            <a:pPr marL="0" indent="0">
              <a:buNone/>
            </a:pPr>
            <a:r>
              <a:rPr lang="de-DE" sz="2400" b="1" dirty="0"/>
              <a:t>Kurzbeschreibung</a:t>
            </a:r>
            <a:r>
              <a:rPr lang="de-DE" sz="2400" dirty="0"/>
              <a:t>:</a:t>
            </a:r>
            <a:r>
              <a:rPr lang="de-DE" dirty="0"/>
              <a:t> </a:t>
            </a:r>
          </a:p>
          <a:p>
            <a:pPr marL="0" indent="0">
              <a:buNone/>
            </a:pPr>
            <a:r>
              <a:rPr lang="de-DE" sz="1800" dirty="0"/>
              <a:t>Muss wirklich alles neu gekauft werden oder kann es vielleicht ausgeborgt, getauscht oder zumindest gebraucht gekauft werden? Wie kann Müll sonst noch vermeiden und reduziert werden? Gemeinsam gibt es bestimmt viele Ideen um uns alle etwas von Müll zu befreien </a:t>
            </a:r>
            <a:r>
              <a:rPr lang="de-DE" sz="1800" dirty="0">
                <a:sym typeface="Wingdings" panose="05000000000000000000" pitchFamily="2" charset="2"/>
              </a:rPr>
              <a:t></a:t>
            </a:r>
            <a:endParaRPr lang="de-AT" sz="1800" dirty="0"/>
          </a:p>
        </p:txBody>
      </p:sp>
      <p:sp>
        <p:nvSpPr>
          <p:cNvPr id="7" name="Textfeld 6"/>
          <p:cNvSpPr txBox="1"/>
          <p:nvPr/>
        </p:nvSpPr>
        <p:spPr>
          <a:xfrm>
            <a:off x="330424" y="4077072"/>
            <a:ext cx="3744416" cy="923330"/>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Anleitung, 12 Impulsbilder, 1 Einkaufspyramide groß, 1 Comicfigur</a:t>
            </a:r>
          </a:p>
        </p:txBody>
      </p:sp>
      <p:sp>
        <p:nvSpPr>
          <p:cNvPr id="9" name="Textfeld 8"/>
          <p:cNvSpPr txBox="1"/>
          <p:nvPr/>
        </p:nvSpPr>
        <p:spPr>
          <a:xfrm>
            <a:off x="319958" y="5373216"/>
            <a:ext cx="3747986" cy="369332"/>
          </a:xfrm>
          <a:prstGeom prst="rect">
            <a:avLst/>
          </a:prstGeom>
          <a:solidFill>
            <a:srgbClr val="FFCC00"/>
          </a:solidFill>
        </p:spPr>
        <p:txBody>
          <a:bodyPr wrap="square" rtlCol="0">
            <a:spAutoFit/>
          </a:bodyPr>
          <a:lstStyle/>
          <a:p>
            <a:r>
              <a:rPr lang="de-DE" b="1" dirty="0"/>
              <a:t>Sprachen</a:t>
            </a:r>
            <a:r>
              <a:rPr lang="de-DE" dirty="0"/>
              <a:t>: Deutsch</a:t>
            </a:r>
          </a:p>
        </p:txBody>
      </p:sp>
      <p:sp>
        <p:nvSpPr>
          <p:cNvPr id="10" name="Textfeld 9"/>
          <p:cNvSpPr txBox="1"/>
          <p:nvPr/>
        </p:nvSpPr>
        <p:spPr>
          <a:xfrm>
            <a:off x="279775" y="6300028"/>
            <a:ext cx="3747986" cy="230832"/>
          </a:xfrm>
          <a:prstGeom prst="rect">
            <a:avLst/>
          </a:prstGeom>
          <a:noFill/>
        </p:spPr>
        <p:txBody>
          <a:bodyPr wrap="square" rtlCol="0">
            <a:spAutoFit/>
          </a:bodyPr>
          <a:lstStyle/>
          <a:p>
            <a:r>
              <a:rPr lang="de-AT" sz="900" dirty="0"/>
              <a:t>Herausgeber: KBW Steiermark</a:t>
            </a:r>
            <a:endParaRPr lang="de-DE" sz="900" dirty="0"/>
          </a:p>
        </p:txBody>
      </p:sp>
      <p:pic>
        <p:nvPicPr>
          <p:cNvPr id="2" name="Grafi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8625" y="1412776"/>
            <a:ext cx="3247134" cy="2435350"/>
          </a:xfrm>
          <a:prstGeom prst="rect">
            <a:avLst/>
          </a:prstGeom>
        </p:spPr>
      </p:pic>
    </p:spTree>
    <p:extLst>
      <p:ext uri="{BB962C8B-B14F-4D97-AF65-F5344CB8AC3E}">
        <p14:creationId xmlns:p14="http://schemas.microsoft.com/office/powerpoint/2010/main" val="3539958009"/>
      </p:ext>
    </p:extLst>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Titel 4"/>
          <p:cNvSpPr txBox="1">
            <a:spLocks noGrp="1"/>
          </p:cNvSpPr>
          <p:nvPr>
            <p:ph type="title"/>
          </p:nvPr>
        </p:nvSpPr>
        <p:spPr>
          <a:xfrm>
            <a:off x="4074840" y="548680"/>
            <a:ext cx="4457600" cy="1200329"/>
          </a:xfrm>
          <a:prstGeom prst="rect">
            <a:avLst/>
          </a:prstGeom>
          <a:solidFill>
            <a:srgbClr val="FFCC00"/>
          </a:solidFill>
        </p:spPr>
        <p:txBody>
          <a:bodyPr wrap="square" rtlCol="0">
            <a:spAutoFit/>
          </a:bodyPr>
          <a:lstStyle/>
          <a:p>
            <a:pPr algn="ctr"/>
            <a:r>
              <a:rPr lang="de-AT" sz="3600" b="1" dirty="0">
                <a:latin typeface="+mj-lt"/>
              </a:rPr>
              <a:t>Bildungsstufen und Übergänge</a:t>
            </a:r>
          </a:p>
        </p:txBody>
      </p:sp>
      <p:sp>
        <p:nvSpPr>
          <p:cNvPr id="3" name="Inhaltsplatzhalter 2"/>
          <p:cNvSpPr>
            <a:spLocks noGrp="1"/>
          </p:cNvSpPr>
          <p:nvPr>
            <p:ph idx="1"/>
          </p:nvPr>
        </p:nvSpPr>
        <p:spPr>
          <a:xfrm>
            <a:off x="4074840" y="1634747"/>
            <a:ext cx="4186808" cy="3923135"/>
          </a:xfrm>
        </p:spPr>
        <p:txBody>
          <a:bodyPr/>
          <a:lstStyle/>
          <a:p>
            <a:pPr marL="0" indent="0">
              <a:buNone/>
            </a:pPr>
            <a:r>
              <a:rPr lang="de-DE" sz="2400" b="1" dirty="0"/>
              <a:t>Kurzbeschreibung</a:t>
            </a:r>
            <a:r>
              <a:rPr lang="de-DE" sz="2400" dirty="0"/>
              <a:t>:</a:t>
            </a:r>
            <a:r>
              <a:rPr lang="de-DE" dirty="0"/>
              <a:t> </a:t>
            </a:r>
          </a:p>
          <a:p>
            <a:pPr marL="0" indent="0">
              <a:buNone/>
            </a:pPr>
            <a:r>
              <a:rPr lang="de-DE" sz="1800" dirty="0"/>
              <a:t>Das Material beschäftigt sich vorrangig mit den Gefühlen der Kinder und Bezugspersonen bei Betreuungs- und Schulwechsel und gibt einen Einblick in das österreichische Schulsystem.</a:t>
            </a:r>
          </a:p>
          <a:p>
            <a:pPr marL="0" indent="0">
              <a:buNone/>
            </a:pPr>
            <a:r>
              <a:rPr lang="de-DE" sz="1800" dirty="0"/>
              <a:t>Was brauchen die Kinder und Eltern selbst in diesen besonderen Situationen des Überganges? Wo steht demnächst wieder ein Übergang an und wie kann die Familie diesen gut begleiten? </a:t>
            </a:r>
          </a:p>
        </p:txBody>
      </p:sp>
      <p:sp>
        <p:nvSpPr>
          <p:cNvPr id="7" name="Textfeld 6"/>
          <p:cNvSpPr txBox="1"/>
          <p:nvPr/>
        </p:nvSpPr>
        <p:spPr>
          <a:xfrm>
            <a:off x="330424" y="4077072"/>
            <a:ext cx="3593504" cy="923330"/>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Bildungsstufenplan, Gebäude-, Kinder-, Gefühlskärtchen, Fragekarten, Anleitung </a:t>
            </a:r>
          </a:p>
        </p:txBody>
      </p:sp>
      <p:sp>
        <p:nvSpPr>
          <p:cNvPr id="9" name="Textfeld 8"/>
          <p:cNvSpPr txBox="1"/>
          <p:nvPr/>
        </p:nvSpPr>
        <p:spPr>
          <a:xfrm>
            <a:off x="330424" y="5371482"/>
            <a:ext cx="3593504" cy="369332"/>
          </a:xfrm>
          <a:prstGeom prst="rect">
            <a:avLst/>
          </a:prstGeom>
          <a:solidFill>
            <a:srgbClr val="FFCC00"/>
          </a:solidFill>
        </p:spPr>
        <p:txBody>
          <a:bodyPr wrap="square" rtlCol="0">
            <a:spAutoFit/>
          </a:bodyPr>
          <a:lstStyle/>
          <a:p>
            <a:r>
              <a:rPr lang="de-DE" b="1" dirty="0"/>
              <a:t>Sprachen</a:t>
            </a:r>
            <a:r>
              <a:rPr lang="de-DE" dirty="0"/>
              <a:t>: Deutsch</a:t>
            </a:r>
          </a:p>
        </p:txBody>
      </p:sp>
      <p:pic>
        <p:nvPicPr>
          <p:cNvPr id="4" name="Grafik 3"/>
          <p:cNvPicPr>
            <a:picLocks noChangeAspect="1"/>
          </p:cNvPicPr>
          <p:nvPr/>
        </p:nvPicPr>
        <p:blipFill rotWithShape="1">
          <a:blip r:embed="rId3" cstate="print">
            <a:extLst>
              <a:ext uri="{28A0092B-C50C-407E-A947-70E740481C1C}">
                <a14:useLocalDpi xmlns:a14="http://schemas.microsoft.com/office/drawing/2010/main" val="0"/>
              </a:ext>
            </a:extLst>
          </a:blip>
          <a:srcRect b="12998"/>
          <a:stretch/>
        </p:blipFill>
        <p:spPr>
          <a:xfrm rot="16200000">
            <a:off x="565594" y="1251269"/>
            <a:ext cx="2420888" cy="2808312"/>
          </a:xfrm>
          <a:prstGeom prst="rect">
            <a:avLst/>
          </a:prstGeom>
        </p:spPr>
      </p:pic>
      <p:sp>
        <p:nvSpPr>
          <p:cNvPr id="10" name="Textfeld 9"/>
          <p:cNvSpPr txBox="1"/>
          <p:nvPr/>
        </p:nvSpPr>
        <p:spPr>
          <a:xfrm>
            <a:off x="251520" y="6381328"/>
            <a:ext cx="3747986" cy="230832"/>
          </a:xfrm>
          <a:prstGeom prst="rect">
            <a:avLst/>
          </a:prstGeom>
          <a:noFill/>
        </p:spPr>
        <p:txBody>
          <a:bodyPr wrap="square" rtlCol="0">
            <a:spAutoFit/>
          </a:bodyPr>
          <a:lstStyle/>
          <a:p>
            <a:r>
              <a:rPr lang="de-AT" sz="900" dirty="0"/>
              <a:t>Herausgeber: KBW Steiermark</a:t>
            </a:r>
            <a:endParaRPr lang="de-DE" sz="900" dirty="0"/>
          </a:p>
        </p:txBody>
      </p:sp>
    </p:spTree>
    <p:extLst>
      <p:ext uri="{BB962C8B-B14F-4D97-AF65-F5344CB8AC3E}">
        <p14:creationId xmlns:p14="http://schemas.microsoft.com/office/powerpoint/2010/main" val="867638568"/>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Titel 4"/>
          <p:cNvSpPr txBox="1">
            <a:spLocks noGrp="1"/>
          </p:cNvSpPr>
          <p:nvPr>
            <p:ph type="title"/>
          </p:nvPr>
        </p:nvSpPr>
        <p:spPr>
          <a:xfrm>
            <a:off x="4074840" y="548680"/>
            <a:ext cx="4457600" cy="646331"/>
          </a:xfrm>
          <a:prstGeom prst="rect">
            <a:avLst/>
          </a:prstGeom>
          <a:solidFill>
            <a:srgbClr val="FFCC00"/>
          </a:solidFill>
        </p:spPr>
        <p:txBody>
          <a:bodyPr wrap="square" rtlCol="0">
            <a:spAutoFit/>
          </a:bodyPr>
          <a:lstStyle/>
          <a:p>
            <a:pPr algn="ctr"/>
            <a:r>
              <a:rPr lang="de-AT" sz="3600" b="1" dirty="0">
                <a:latin typeface="+mj-lt"/>
              </a:rPr>
              <a:t>(</a:t>
            </a:r>
            <a:r>
              <a:rPr lang="de-AT" sz="3600" b="1" dirty="0" err="1">
                <a:latin typeface="+mj-lt"/>
              </a:rPr>
              <a:t>Cyber</a:t>
            </a:r>
            <a:r>
              <a:rPr lang="de-AT" sz="3600" b="1" dirty="0">
                <a:latin typeface="+mj-lt"/>
              </a:rPr>
              <a:t>) Mobbing</a:t>
            </a:r>
          </a:p>
        </p:txBody>
      </p:sp>
      <p:sp>
        <p:nvSpPr>
          <p:cNvPr id="3" name="Inhaltsplatzhalter 2"/>
          <p:cNvSpPr>
            <a:spLocks noGrp="1"/>
          </p:cNvSpPr>
          <p:nvPr>
            <p:ph idx="1"/>
          </p:nvPr>
        </p:nvSpPr>
        <p:spPr>
          <a:xfrm>
            <a:off x="4311312" y="1634747"/>
            <a:ext cx="4186808" cy="3923135"/>
          </a:xfrm>
        </p:spPr>
        <p:txBody>
          <a:bodyPr/>
          <a:lstStyle/>
          <a:p>
            <a:pPr marL="0" indent="0">
              <a:buNone/>
            </a:pPr>
            <a:r>
              <a:rPr lang="de-DE" sz="2400" b="1" dirty="0"/>
              <a:t>Kurzbeschreibung</a:t>
            </a:r>
            <a:r>
              <a:rPr lang="de-DE" sz="2400" dirty="0"/>
              <a:t>:</a:t>
            </a:r>
            <a:r>
              <a:rPr lang="de-DE" dirty="0"/>
              <a:t> </a:t>
            </a:r>
          </a:p>
          <a:p>
            <a:pPr marL="0" indent="0">
              <a:buNone/>
            </a:pPr>
            <a:r>
              <a:rPr lang="de-DE" sz="1800" dirty="0"/>
              <a:t>Was ist Mobbing eigentlich genau? </a:t>
            </a:r>
          </a:p>
          <a:p>
            <a:pPr marL="0" indent="0">
              <a:buNone/>
            </a:pPr>
            <a:r>
              <a:rPr lang="de-DE" sz="1800" dirty="0"/>
              <a:t>Was kann getan werden bzw. wo gibt es Hilfe, wenn Kinder betroffen sind?</a:t>
            </a:r>
          </a:p>
          <a:p>
            <a:pPr marL="0" indent="0">
              <a:buNone/>
            </a:pPr>
            <a:r>
              <a:rPr lang="de-DE" sz="1800" dirty="0"/>
              <a:t>Eltern können einen wichtigen Beitrag dazu leisten, Mobbing erst gar nicht aufkommen zu lassen, bzw. möglichst rasch zu beenden. </a:t>
            </a:r>
            <a:endParaRPr lang="de-AT" sz="1800" dirty="0"/>
          </a:p>
        </p:txBody>
      </p:sp>
      <p:sp>
        <p:nvSpPr>
          <p:cNvPr id="7" name="Textfeld 6"/>
          <p:cNvSpPr txBox="1"/>
          <p:nvPr/>
        </p:nvSpPr>
        <p:spPr>
          <a:xfrm>
            <a:off x="330424" y="4077072"/>
            <a:ext cx="3744416" cy="646331"/>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Anleitung, 14 Impulsbilder, Elternratgeber</a:t>
            </a:r>
          </a:p>
        </p:txBody>
      </p:sp>
      <p:sp>
        <p:nvSpPr>
          <p:cNvPr id="9" name="Textfeld 8"/>
          <p:cNvSpPr txBox="1"/>
          <p:nvPr/>
        </p:nvSpPr>
        <p:spPr>
          <a:xfrm>
            <a:off x="319958" y="5373216"/>
            <a:ext cx="3747986" cy="369332"/>
          </a:xfrm>
          <a:prstGeom prst="rect">
            <a:avLst/>
          </a:prstGeom>
          <a:solidFill>
            <a:srgbClr val="FFCC00"/>
          </a:solidFill>
        </p:spPr>
        <p:txBody>
          <a:bodyPr wrap="square" rtlCol="0">
            <a:spAutoFit/>
          </a:bodyPr>
          <a:lstStyle/>
          <a:p>
            <a:r>
              <a:rPr lang="de-DE" b="1" dirty="0"/>
              <a:t>Sprachen</a:t>
            </a:r>
            <a:r>
              <a:rPr lang="de-DE" dirty="0"/>
              <a:t>: Deutsch</a:t>
            </a:r>
          </a:p>
        </p:txBody>
      </p:sp>
      <p:sp>
        <p:nvSpPr>
          <p:cNvPr id="10" name="Textfeld 9"/>
          <p:cNvSpPr txBox="1"/>
          <p:nvPr/>
        </p:nvSpPr>
        <p:spPr>
          <a:xfrm>
            <a:off x="279775" y="6300028"/>
            <a:ext cx="3747986" cy="230832"/>
          </a:xfrm>
          <a:prstGeom prst="rect">
            <a:avLst/>
          </a:prstGeom>
          <a:noFill/>
        </p:spPr>
        <p:txBody>
          <a:bodyPr wrap="square" rtlCol="0">
            <a:spAutoFit/>
          </a:bodyPr>
          <a:lstStyle/>
          <a:p>
            <a:r>
              <a:rPr lang="de-AT" sz="900" dirty="0"/>
              <a:t>Herausgeber: KBW Steiermark</a:t>
            </a:r>
            <a:endParaRPr lang="de-DE" sz="900" dirty="0"/>
          </a:p>
        </p:txBody>
      </p:sp>
      <p:pic>
        <p:nvPicPr>
          <p:cNvPr id="2" name="Grafi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782581" y="1167288"/>
            <a:ext cx="2322258" cy="3096345"/>
          </a:xfrm>
          <a:prstGeom prst="rect">
            <a:avLst/>
          </a:prstGeom>
        </p:spPr>
      </p:pic>
    </p:spTree>
    <p:extLst>
      <p:ext uri="{BB962C8B-B14F-4D97-AF65-F5344CB8AC3E}">
        <p14:creationId xmlns:p14="http://schemas.microsoft.com/office/powerpoint/2010/main" val="3069843693"/>
      </p:ext>
    </p:extLst>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Titel 4"/>
          <p:cNvSpPr txBox="1">
            <a:spLocks noGrp="1"/>
          </p:cNvSpPr>
          <p:nvPr>
            <p:ph type="title"/>
          </p:nvPr>
        </p:nvSpPr>
        <p:spPr>
          <a:xfrm>
            <a:off x="4074840" y="548680"/>
            <a:ext cx="4457600" cy="646331"/>
          </a:xfrm>
          <a:prstGeom prst="rect">
            <a:avLst/>
          </a:prstGeom>
          <a:solidFill>
            <a:srgbClr val="FFCC00"/>
          </a:solidFill>
        </p:spPr>
        <p:txBody>
          <a:bodyPr wrap="square" rtlCol="0">
            <a:spAutoFit/>
          </a:bodyPr>
          <a:lstStyle/>
          <a:p>
            <a:pPr algn="ctr"/>
            <a:r>
              <a:rPr lang="de-AT" sz="3600" b="1" dirty="0">
                <a:latin typeface="+mj-lt"/>
              </a:rPr>
              <a:t>Aufklärung/Sexualität</a:t>
            </a:r>
          </a:p>
        </p:txBody>
      </p:sp>
      <p:sp>
        <p:nvSpPr>
          <p:cNvPr id="3" name="Inhaltsplatzhalter 2"/>
          <p:cNvSpPr>
            <a:spLocks noGrp="1"/>
          </p:cNvSpPr>
          <p:nvPr>
            <p:ph idx="1"/>
          </p:nvPr>
        </p:nvSpPr>
        <p:spPr>
          <a:xfrm>
            <a:off x="4311312" y="1634747"/>
            <a:ext cx="4186808" cy="3923135"/>
          </a:xfrm>
        </p:spPr>
        <p:txBody>
          <a:bodyPr/>
          <a:lstStyle/>
          <a:p>
            <a:pPr marL="0" indent="0">
              <a:buNone/>
            </a:pPr>
            <a:r>
              <a:rPr lang="de-DE" sz="2400" b="1" dirty="0"/>
              <a:t>Kurzbeschreibung</a:t>
            </a:r>
            <a:r>
              <a:rPr lang="de-DE" sz="2400" dirty="0"/>
              <a:t>:</a:t>
            </a:r>
            <a:r>
              <a:rPr lang="de-DE" dirty="0"/>
              <a:t> </a:t>
            </a:r>
          </a:p>
          <a:p>
            <a:pPr marL="0" indent="0">
              <a:buNone/>
            </a:pPr>
            <a:r>
              <a:rPr lang="de-DE" sz="1800" dirty="0"/>
              <a:t>Über Sexualität und damit verbundene Themen zu reden ist oft nicht ganz leicht. Das Material ist vielseitig und abhängig der Gruppe einsetzbar. </a:t>
            </a:r>
          </a:p>
          <a:p>
            <a:pPr marL="0" indent="0">
              <a:buNone/>
            </a:pPr>
            <a:r>
              <a:rPr lang="de-DE" sz="1800" dirty="0"/>
              <a:t>Die Fakten auf der Rückseite geben Sicherheit wo manchmal Unsicherheiten und Mythen vorherrschen. </a:t>
            </a:r>
          </a:p>
        </p:txBody>
      </p:sp>
      <p:sp>
        <p:nvSpPr>
          <p:cNvPr id="7" name="Textfeld 6"/>
          <p:cNvSpPr txBox="1"/>
          <p:nvPr/>
        </p:nvSpPr>
        <p:spPr>
          <a:xfrm>
            <a:off x="330424" y="4077072"/>
            <a:ext cx="3744416" cy="369332"/>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Anleitung, 14 Impulsbilder</a:t>
            </a:r>
          </a:p>
        </p:txBody>
      </p:sp>
      <p:sp>
        <p:nvSpPr>
          <p:cNvPr id="9" name="Textfeld 8"/>
          <p:cNvSpPr txBox="1"/>
          <p:nvPr/>
        </p:nvSpPr>
        <p:spPr>
          <a:xfrm>
            <a:off x="319958" y="5373216"/>
            <a:ext cx="3747986" cy="369332"/>
          </a:xfrm>
          <a:prstGeom prst="rect">
            <a:avLst/>
          </a:prstGeom>
          <a:solidFill>
            <a:srgbClr val="FFCC00"/>
          </a:solidFill>
        </p:spPr>
        <p:txBody>
          <a:bodyPr wrap="square" rtlCol="0">
            <a:spAutoFit/>
          </a:bodyPr>
          <a:lstStyle/>
          <a:p>
            <a:r>
              <a:rPr lang="de-DE" b="1" dirty="0"/>
              <a:t>Sprachen</a:t>
            </a:r>
            <a:r>
              <a:rPr lang="de-DE" dirty="0"/>
              <a:t>: Deutsch</a:t>
            </a:r>
          </a:p>
        </p:txBody>
      </p:sp>
      <p:sp>
        <p:nvSpPr>
          <p:cNvPr id="10" name="Textfeld 9"/>
          <p:cNvSpPr txBox="1"/>
          <p:nvPr/>
        </p:nvSpPr>
        <p:spPr>
          <a:xfrm>
            <a:off x="279775" y="6300028"/>
            <a:ext cx="3747986" cy="230832"/>
          </a:xfrm>
          <a:prstGeom prst="rect">
            <a:avLst/>
          </a:prstGeom>
          <a:noFill/>
        </p:spPr>
        <p:txBody>
          <a:bodyPr wrap="square" rtlCol="0">
            <a:spAutoFit/>
          </a:bodyPr>
          <a:lstStyle/>
          <a:p>
            <a:r>
              <a:rPr lang="de-AT" sz="900" dirty="0"/>
              <a:t>Herausgeber: KBW Steiermark</a:t>
            </a:r>
            <a:endParaRPr lang="de-DE" sz="900" dirty="0"/>
          </a:p>
        </p:txBody>
      </p:sp>
      <p:pic>
        <p:nvPicPr>
          <p:cNvPr id="4" name="Grafi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732356" y="1028313"/>
            <a:ext cx="2411594" cy="3215458"/>
          </a:xfrm>
          <a:prstGeom prst="rect">
            <a:avLst/>
          </a:prstGeom>
        </p:spPr>
      </p:pic>
    </p:spTree>
    <p:extLst>
      <p:ext uri="{BB962C8B-B14F-4D97-AF65-F5344CB8AC3E}">
        <p14:creationId xmlns:p14="http://schemas.microsoft.com/office/powerpoint/2010/main" val="2382577033"/>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Titel 4"/>
          <p:cNvSpPr txBox="1">
            <a:spLocks noGrp="1"/>
          </p:cNvSpPr>
          <p:nvPr>
            <p:ph type="title"/>
          </p:nvPr>
        </p:nvSpPr>
        <p:spPr>
          <a:xfrm>
            <a:off x="4074840" y="548680"/>
            <a:ext cx="4457600" cy="646331"/>
          </a:xfrm>
          <a:prstGeom prst="rect">
            <a:avLst/>
          </a:prstGeom>
          <a:solidFill>
            <a:srgbClr val="FFCC00"/>
          </a:solidFill>
        </p:spPr>
        <p:txBody>
          <a:bodyPr wrap="square" rtlCol="0">
            <a:spAutoFit/>
          </a:bodyPr>
          <a:lstStyle/>
          <a:p>
            <a:pPr algn="ctr"/>
            <a:r>
              <a:rPr lang="de-AT" sz="3600" b="1" dirty="0">
                <a:latin typeface="+mj-lt"/>
              </a:rPr>
              <a:t>Kinderrechte</a:t>
            </a:r>
          </a:p>
        </p:txBody>
      </p:sp>
      <p:sp>
        <p:nvSpPr>
          <p:cNvPr id="3" name="Inhaltsplatzhalter 2"/>
          <p:cNvSpPr>
            <a:spLocks noGrp="1"/>
          </p:cNvSpPr>
          <p:nvPr>
            <p:ph idx="1"/>
          </p:nvPr>
        </p:nvSpPr>
        <p:spPr>
          <a:xfrm>
            <a:off x="4311312" y="1634747"/>
            <a:ext cx="4186808" cy="3923135"/>
          </a:xfrm>
        </p:spPr>
        <p:txBody>
          <a:bodyPr/>
          <a:lstStyle/>
          <a:p>
            <a:pPr marL="0" indent="0">
              <a:buNone/>
            </a:pPr>
            <a:r>
              <a:rPr lang="de-DE" sz="2400" b="1" dirty="0"/>
              <a:t>Kurzbeschreibung</a:t>
            </a:r>
            <a:r>
              <a:rPr lang="de-DE" sz="2400" dirty="0"/>
              <a:t>:</a:t>
            </a:r>
          </a:p>
          <a:p>
            <a:pPr marL="0" indent="0">
              <a:buNone/>
            </a:pPr>
            <a:r>
              <a:rPr lang="de-DE" sz="1800" dirty="0"/>
              <a:t>Was genau sind die Kinderrechte und welche 10 Grund-Rechte gibt es? In Leichter Lesen Sprache werden die 10 Grund-Rechte betreffend der Eltern, der Kinder und des Staates erklärt. Die leichte Sprache und aussagekräftigen Bilder regen zum Austausch über die Rechte an. Vertiefend finden sich Karten zu einigen der wichtigsten Artikel der Kinderrechte im Material.</a:t>
            </a:r>
          </a:p>
        </p:txBody>
      </p:sp>
      <p:sp>
        <p:nvSpPr>
          <p:cNvPr id="7" name="Textfeld 6"/>
          <p:cNvSpPr txBox="1"/>
          <p:nvPr/>
        </p:nvSpPr>
        <p:spPr>
          <a:xfrm>
            <a:off x="330424" y="4077072"/>
            <a:ext cx="3809528" cy="1200329"/>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Materialpaket mit Einführung und  10 Kinderrechtskarten in LL, kleine Karten zu den einzelnen Artikel, Broschüre </a:t>
            </a:r>
          </a:p>
        </p:txBody>
      </p:sp>
      <p:sp>
        <p:nvSpPr>
          <p:cNvPr id="9" name="Textfeld 8"/>
          <p:cNvSpPr txBox="1"/>
          <p:nvPr/>
        </p:nvSpPr>
        <p:spPr>
          <a:xfrm>
            <a:off x="319958" y="5373216"/>
            <a:ext cx="3819994" cy="369332"/>
          </a:xfrm>
          <a:prstGeom prst="rect">
            <a:avLst/>
          </a:prstGeom>
          <a:solidFill>
            <a:srgbClr val="FFCC00"/>
          </a:solidFill>
        </p:spPr>
        <p:txBody>
          <a:bodyPr wrap="square" rtlCol="0">
            <a:spAutoFit/>
          </a:bodyPr>
          <a:lstStyle/>
          <a:p>
            <a:r>
              <a:rPr lang="de-DE" b="1" dirty="0"/>
              <a:t>Sprachen</a:t>
            </a:r>
            <a:r>
              <a:rPr lang="de-DE" dirty="0"/>
              <a:t>: Deutsch</a:t>
            </a:r>
          </a:p>
        </p:txBody>
      </p:sp>
      <p:sp>
        <p:nvSpPr>
          <p:cNvPr id="10" name="Textfeld 9"/>
          <p:cNvSpPr txBox="1"/>
          <p:nvPr/>
        </p:nvSpPr>
        <p:spPr>
          <a:xfrm>
            <a:off x="279775" y="6300028"/>
            <a:ext cx="3747986" cy="230832"/>
          </a:xfrm>
          <a:prstGeom prst="rect">
            <a:avLst/>
          </a:prstGeom>
          <a:noFill/>
        </p:spPr>
        <p:txBody>
          <a:bodyPr wrap="square" rtlCol="0">
            <a:spAutoFit/>
          </a:bodyPr>
          <a:lstStyle/>
          <a:p>
            <a:r>
              <a:rPr lang="de-AT" sz="900" dirty="0"/>
              <a:t>Herausgeber: </a:t>
            </a:r>
            <a:r>
              <a:rPr lang="de-AT" sz="900" dirty="0" err="1"/>
              <a:t>Kija</a:t>
            </a:r>
            <a:r>
              <a:rPr lang="de-AT" sz="900" dirty="0"/>
              <a:t> Steiermark in Kooperation mit dem KBW Steiermark</a:t>
            </a:r>
            <a:endParaRPr lang="de-DE" sz="900" dirty="0"/>
          </a:p>
        </p:txBody>
      </p:sp>
      <p:pic>
        <p:nvPicPr>
          <p:cNvPr id="4" name="Grafi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746475" y="1056799"/>
            <a:ext cx="2425100" cy="3233466"/>
          </a:xfrm>
          <a:prstGeom prst="rect">
            <a:avLst/>
          </a:prstGeom>
        </p:spPr>
      </p:pic>
    </p:spTree>
    <p:extLst>
      <p:ext uri="{BB962C8B-B14F-4D97-AF65-F5344CB8AC3E}">
        <p14:creationId xmlns:p14="http://schemas.microsoft.com/office/powerpoint/2010/main" val="2657006928"/>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Titel 4"/>
          <p:cNvSpPr txBox="1">
            <a:spLocks noGrp="1"/>
          </p:cNvSpPr>
          <p:nvPr>
            <p:ph type="title"/>
          </p:nvPr>
        </p:nvSpPr>
        <p:spPr>
          <a:xfrm>
            <a:off x="4074840" y="595648"/>
            <a:ext cx="4457600" cy="646331"/>
          </a:xfrm>
          <a:prstGeom prst="rect">
            <a:avLst/>
          </a:prstGeom>
          <a:solidFill>
            <a:srgbClr val="FFCC00"/>
          </a:solidFill>
        </p:spPr>
        <p:txBody>
          <a:bodyPr wrap="square" rtlCol="0">
            <a:spAutoFit/>
          </a:bodyPr>
          <a:lstStyle/>
          <a:p>
            <a:pPr algn="ctr"/>
            <a:r>
              <a:rPr lang="de-AT" sz="3600" b="1" dirty="0"/>
              <a:t>Zeit für Gefühle</a:t>
            </a:r>
          </a:p>
        </p:txBody>
      </p:sp>
      <p:sp>
        <p:nvSpPr>
          <p:cNvPr id="3" name="Inhaltsplatzhalter 2"/>
          <p:cNvSpPr>
            <a:spLocks noGrp="1"/>
          </p:cNvSpPr>
          <p:nvPr>
            <p:ph idx="1"/>
          </p:nvPr>
        </p:nvSpPr>
        <p:spPr>
          <a:xfrm>
            <a:off x="4327049" y="1568627"/>
            <a:ext cx="4186808" cy="4248472"/>
          </a:xfrm>
        </p:spPr>
        <p:txBody>
          <a:bodyPr/>
          <a:lstStyle/>
          <a:p>
            <a:pPr marL="0" indent="0">
              <a:buNone/>
            </a:pPr>
            <a:r>
              <a:rPr lang="de-DE" sz="2400" b="1" dirty="0"/>
              <a:t>Kurzbeschreibung: </a:t>
            </a:r>
          </a:p>
          <a:p>
            <a:endParaRPr lang="de-DE" sz="1200" dirty="0"/>
          </a:p>
          <a:p>
            <a:pPr marL="0" indent="0">
              <a:buNone/>
            </a:pPr>
            <a:r>
              <a:rPr lang="de-DE" sz="1800" dirty="0"/>
              <a:t>Das Bildkartenmaterial „Zeit für Gefühle“ bietet eine wunderbare Unterstützung um sich über Gefühle und Emotionen in Gruppen austauschen zu können. In Eltern-Gesprächsrunden kann es z.B. darum gehen, die eigenen, und die Gefühle der Kinder in bestimmten Alltagssituationen besser erkennen und benennen zu können. So kann ein tieferes Verständnis füreinander und für sich selbst erlangt werden. Das Material kann zu unterschiedlichsten Fragen eingesetzt werden.</a:t>
            </a:r>
          </a:p>
          <a:p>
            <a:pPr marL="0" indent="0">
              <a:buNone/>
            </a:pPr>
            <a:endParaRPr lang="de-DE" sz="1800" dirty="0"/>
          </a:p>
        </p:txBody>
      </p:sp>
      <p:sp>
        <p:nvSpPr>
          <p:cNvPr id="7" name="Textfeld 6"/>
          <p:cNvSpPr txBox="1"/>
          <p:nvPr/>
        </p:nvSpPr>
        <p:spPr>
          <a:xfrm>
            <a:off x="330424" y="4077072"/>
            <a:ext cx="3744416" cy="369332"/>
          </a:xfrm>
          <a:prstGeom prst="rect">
            <a:avLst/>
          </a:prstGeom>
          <a:solidFill>
            <a:srgbClr val="FFCC00"/>
          </a:solidFill>
          <a:ln>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de-DE" b="1" dirty="0"/>
              <a:t>Material</a:t>
            </a:r>
            <a:r>
              <a:rPr lang="de-DE" dirty="0"/>
              <a:t>: </a:t>
            </a:r>
            <a:r>
              <a:rPr lang="de-DE" sz="1400" dirty="0"/>
              <a:t>25 Gefühlsdrachenkarten, Anleitung</a:t>
            </a:r>
          </a:p>
        </p:txBody>
      </p:sp>
      <p:sp>
        <p:nvSpPr>
          <p:cNvPr id="9" name="Textfeld 8"/>
          <p:cNvSpPr txBox="1"/>
          <p:nvPr/>
        </p:nvSpPr>
        <p:spPr>
          <a:xfrm>
            <a:off x="319958" y="5373216"/>
            <a:ext cx="3747986" cy="369332"/>
          </a:xfrm>
          <a:prstGeom prst="rect">
            <a:avLst/>
          </a:prstGeom>
          <a:solidFill>
            <a:srgbClr val="FFCC00"/>
          </a:solidFill>
        </p:spPr>
        <p:txBody>
          <a:bodyPr wrap="square" rtlCol="0">
            <a:spAutoFit/>
          </a:bodyPr>
          <a:lstStyle/>
          <a:p>
            <a:r>
              <a:rPr lang="de-DE" b="1" dirty="0"/>
              <a:t>Sprachen</a:t>
            </a:r>
            <a:r>
              <a:rPr lang="de-DE" dirty="0"/>
              <a:t>: Deutsch</a:t>
            </a:r>
          </a:p>
        </p:txBody>
      </p:sp>
      <p:sp>
        <p:nvSpPr>
          <p:cNvPr id="8" name="Textfeld 7"/>
          <p:cNvSpPr txBox="1"/>
          <p:nvPr/>
        </p:nvSpPr>
        <p:spPr>
          <a:xfrm>
            <a:off x="371882" y="6392361"/>
            <a:ext cx="3990928" cy="246221"/>
          </a:xfrm>
          <a:prstGeom prst="rect">
            <a:avLst/>
          </a:prstGeom>
          <a:noFill/>
        </p:spPr>
        <p:txBody>
          <a:bodyPr wrap="square" rtlCol="0">
            <a:spAutoFit/>
          </a:bodyPr>
          <a:lstStyle/>
          <a:p>
            <a:r>
              <a:rPr lang="de-AT" sz="1000" dirty="0"/>
              <a:t>Herausgeber: KBW STMK</a:t>
            </a:r>
            <a:endParaRPr lang="de-DE" sz="1000" dirty="0"/>
          </a:p>
        </p:txBody>
      </p:sp>
      <p:pic>
        <p:nvPicPr>
          <p:cNvPr id="6" name="Grafik 5">
            <a:extLst>
              <a:ext uri="{FF2B5EF4-FFF2-40B4-BE49-F238E27FC236}">
                <a16:creationId xmlns:a16="http://schemas.microsoft.com/office/drawing/2014/main" id="{731B53AE-9B37-4817-91CA-48AF11A5073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0424" y="1783233"/>
            <a:ext cx="3498744" cy="1909630"/>
          </a:xfrm>
          <a:prstGeom prst="rect">
            <a:avLst/>
          </a:prstGeom>
        </p:spPr>
      </p:pic>
    </p:spTree>
    <p:extLst>
      <p:ext uri="{BB962C8B-B14F-4D97-AF65-F5344CB8AC3E}">
        <p14:creationId xmlns:p14="http://schemas.microsoft.com/office/powerpoint/2010/main" val="4131544142"/>
      </p:ext>
    </p:extLst>
  </p:cSld>
  <p:clrMapOvr>
    <a:overrideClrMapping bg1="lt1" tx1="dk1" bg2="lt2" tx2="dk2" accent1="accent1" accent2="accent2" accent3="accent3" accent4="accent4" accent5="accent5" accent6="accent6" hlink="hlink" folHlink="folHlink"/>
  </p:clrMapOvr>
</p:sld>
</file>

<file path=ppt/theme/theme1.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xml><?xml version="1.0" encoding="utf-8"?>
<a:themeOverride xmlns:a="http://schemas.openxmlformats.org/drawingml/2006/main">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xml><?xml version="1.0" encoding="utf-8"?>
<a:themeOverride xmlns:a="http://schemas.openxmlformats.org/drawingml/2006/main">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xml><?xml version="1.0" encoding="utf-8"?>
<a:themeOverride xmlns:a="http://schemas.openxmlformats.org/drawingml/2006/main">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xml><?xml version="1.0" encoding="utf-8"?>
<a:themeOverride xmlns:a="http://schemas.openxmlformats.org/drawingml/2006/main">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xml><?xml version="1.0" encoding="utf-8"?>
<a:themeOverride xmlns:a="http://schemas.openxmlformats.org/drawingml/2006/main">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xml><?xml version="1.0" encoding="utf-8"?>
<a:themeOverride xmlns:a="http://schemas.openxmlformats.org/drawingml/2006/main">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xml><?xml version="1.0" encoding="utf-8"?>
<a:themeOverride xmlns:a="http://schemas.openxmlformats.org/drawingml/2006/main">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0</TotalTime>
  <Words>2677</Words>
  <Application>Microsoft Office PowerPoint</Application>
  <PresentationFormat>Bildschirmpräsentation (4:3)</PresentationFormat>
  <Paragraphs>230</Paragraphs>
  <Slides>26</Slides>
  <Notes>1</Notes>
  <HiddenSlides>0</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26</vt:i4>
      </vt:variant>
    </vt:vector>
  </HeadingPairs>
  <TitlesOfParts>
    <vt:vector size="33" baseType="lpstr">
      <vt:lpstr>Wingdings</vt:lpstr>
      <vt:lpstr>Calibri</vt:lpstr>
      <vt:lpstr>Crimson Text</vt:lpstr>
      <vt:lpstr>Arial</vt:lpstr>
      <vt:lpstr>Times New Roman</vt:lpstr>
      <vt:lpstr>Cambria</vt:lpstr>
      <vt:lpstr>Larissa</vt:lpstr>
      <vt:lpstr>Schöpfungsverantwortung</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Bildung verstehen – leicht gemacht</vt:lpstr>
      <vt:lpstr>Paarleben</vt:lpstr>
      <vt:lpstr>Mülltrennung – etwas für die Zukunft tun</vt:lpstr>
      <vt:lpstr>Müllvermeidung</vt:lpstr>
      <vt:lpstr>Bildungsstufen und Übergänge</vt:lpstr>
      <vt:lpstr>(Cyber) Mobbing</vt:lpstr>
      <vt:lpstr>Aufklärung/Sexualität</vt:lpstr>
      <vt:lpstr>Kinderrechte</vt:lpstr>
      <vt:lpstr>Zeit für Gefühle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Monika</dc:creator>
  <cp:lastModifiedBy>Maria Menhart</cp:lastModifiedBy>
  <cp:revision>122</cp:revision>
  <cp:lastPrinted>2017-11-13T08:04:27Z</cp:lastPrinted>
  <dcterms:created xsi:type="dcterms:W3CDTF">2014-08-24T16:46:30Z</dcterms:created>
  <dcterms:modified xsi:type="dcterms:W3CDTF">2024-05-06T14:19:26Z</dcterms:modified>
</cp:coreProperties>
</file>